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4" r:id="rId4"/>
    <p:sldMasterId id="2147483690" r:id="rId5"/>
    <p:sldMasterId id="2147483702" r:id="rId6"/>
  </p:sldMasterIdLst>
  <p:notesMasterIdLst>
    <p:notesMasterId r:id="rId81"/>
  </p:notesMasterIdLst>
  <p:sldIdLst>
    <p:sldId id="262" r:id="rId7"/>
    <p:sldId id="336" r:id="rId8"/>
    <p:sldId id="264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65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266" r:id="rId68"/>
    <p:sldId id="283" r:id="rId69"/>
    <p:sldId id="284" r:id="rId70"/>
    <p:sldId id="285" r:id="rId71"/>
    <p:sldId id="286" r:id="rId72"/>
    <p:sldId id="287" r:id="rId73"/>
    <p:sldId id="288" r:id="rId74"/>
    <p:sldId id="289" r:id="rId75"/>
    <p:sldId id="290" r:id="rId76"/>
    <p:sldId id="291" r:id="rId77"/>
    <p:sldId id="292" r:id="rId78"/>
    <p:sldId id="293" r:id="rId79"/>
    <p:sldId id="294" r:id="rId8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702" y="-3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theme" Target="theme/theme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5.xml"/><Relationship Id="rId82" Type="http://schemas.openxmlformats.org/officeDocument/2006/relationships/presProps" Target="presProps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AFC218-1254-4E29-A626-237C33F38F66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D2D6F4-E488-4176-B400-31FA1A516AFF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u="sng" baseline="0" dirty="0" smtClean="0">
              <a:solidFill>
                <a:schemeClr val="tx1"/>
              </a:solidFill>
            </a:rPr>
            <a:t>Approach/Strategy</a:t>
          </a:r>
          <a:endParaRPr lang="en-US" sz="1000" u="sng" baseline="0" dirty="0">
            <a:solidFill>
              <a:schemeClr val="tx1"/>
            </a:solidFill>
          </a:endParaRPr>
        </a:p>
      </dgm:t>
    </dgm:pt>
    <dgm:pt modelId="{E3EF9408-5938-402F-A361-0EE9CFCA0FE1}" type="parTrans" cxnId="{15FCFE23-92C5-4B06-9FD1-F43D8AC2F9A5}">
      <dgm:prSet/>
      <dgm:spPr/>
      <dgm:t>
        <a:bodyPr/>
        <a:lstStyle/>
        <a:p>
          <a:endParaRPr lang="en-US"/>
        </a:p>
      </dgm:t>
    </dgm:pt>
    <dgm:pt modelId="{E80ACB20-5DA6-4254-A1C4-6978AA3EB60F}" type="sibTrans" cxnId="{15FCFE23-92C5-4B06-9FD1-F43D8AC2F9A5}">
      <dgm:prSet/>
      <dgm:spPr/>
      <dgm:t>
        <a:bodyPr/>
        <a:lstStyle/>
        <a:p>
          <a:endParaRPr lang="en-US"/>
        </a:p>
      </dgm:t>
    </dgm:pt>
    <dgm:pt modelId="{FABB688F-6959-46D4-9BA0-09D46BC45134}">
      <dgm:prSet phldrT="[Text]" custT="1"/>
      <dgm:spPr>
        <a:solidFill>
          <a:srgbClr val="FFFF99"/>
        </a:solidFill>
      </dgm:spPr>
      <dgm:t>
        <a:bodyPr/>
        <a:lstStyle/>
        <a:p>
          <a:endParaRPr lang="en-US" sz="1600" baseline="0" dirty="0">
            <a:solidFill>
              <a:schemeClr val="tx1"/>
            </a:solidFill>
          </a:endParaRPr>
        </a:p>
      </dgm:t>
    </dgm:pt>
    <dgm:pt modelId="{0A96359C-0812-4D5D-8263-F4413B521FAD}" type="parTrans" cxnId="{555A7F82-B23A-4AF4-AAF9-1BC0A675DA98}">
      <dgm:prSet/>
      <dgm:spPr/>
      <dgm:t>
        <a:bodyPr/>
        <a:lstStyle/>
        <a:p>
          <a:endParaRPr lang="en-US"/>
        </a:p>
      </dgm:t>
    </dgm:pt>
    <dgm:pt modelId="{C082A506-067F-4202-BEEA-1A260F37CBEF}" type="sibTrans" cxnId="{555A7F82-B23A-4AF4-AAF9-1BC0A675DA98}">
      <dgm:prSet/>
      <dgm:spPr/>
      <dgm:t>
        <a:bodyPr/>
        <a:lstStyle/>
        <a:p>
          <a:endParaRPr lang="en-US"/>
        </a:p>
      </dgm:t>
    </dgm:pt>
    <dgm:pt modelId="{6AD191E0-1DF5-4A21-8A5A-7505E0F70033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u="sng" baseline="0" dirty="0" smtClean="0">
              <a:solidFill>
                <a:schemeClr val="tx1"/>
              </a:solidFill>
            </a:rPr>
            <a:t>Partners</a:t>
          </a:r>
          <a:endParaRPr lang="en-US" sz="800" u="sng" baseline="0" dirty="0">
            <a:solidFill>
              <a:schemeClr val="tx1"/>
            </a:solidFill>
          </a:endParaRPr>
        </a:p>
      </dgm:t>
    </dgm:pt>
    <dgm:pt modelId="{74229631-D85B-4550-979D-416677F12FBC}" type="parTrans" cxnId="{891B1A6A-8433-4671-A104-573AACB163FB}">
      <dgm:prSet/>
      <dgm:spPr/>
      <dgm:t>
        <a:bodyPr/>
        <a:lstStyle/>
        <a:p>
          <a:endParaRPr lang="en-US"/>
        </a:p>
      </dgm:t>
    </dgm:pt>
    <dgm:pt modelId="{26B7EF19-A950-405F-9533-A9315731E20D}" type="sibTrans" cxnId="{891B1A6A-8433-4671-A104-573AACB163FB}">
      <dgm:prSet/>
      <dgm:spPr/>
      <dgm:t>
        <a:bodyPr/>
        <a:lstStyle/>
        <a:p>
          <a:endParaRPr lang="en-US"/>
        </a:p>
      </dgm:t>
    </dgm:pt>
    <dgm:pt modelId="{A6F8CE20-18E0-4894-A230-DA73A47FE4CB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u="sng" baseline="0" dirty="0" smtClean="0">
              <a:solidFill>
                <a:schemeClr val="tx1"/>
              </a:solidFill>
            </a:rPr>
            <a:t>Other Agencies Involved</a:t>
          </a:r>
          <a:endParaRPr lang="en-US" sz="800" u="sng" baseline="0" dirty="0">
            <a:solidFill>
              <a:schemeClr val="tx1"/>
            </a:solidFill>
          </a:endParaRPr>
        </a:p>
      </dgm:t>
    </dgm:pt>
    <dgm:pt modelId="{A1730706-A66E-42E5-BC2F-54ECBA6D9219}" type="parTrans" cxnId="{8C26D6A1-0B27-4F09-A54F-27143BF9E241}">
      <dgm:prSet/>
      <dgm:spPr/>
      <dgm:t>
        <a:bodyPr/>
        <a:lstStyle/>
        <a:p>
          <a:endParaRPr lang="en-US"/>
        </a:p>
      </dgm:t>
    </dgm:pt>
    <dgm:pt modelId="{C5255A53-9697-47CC-A72D-2C7EDB94CE52}" type="sibTrans" cxnId="{8C26D6A1-0B27-4F09-A54F-27143BF9E241}">
      <dgm:prSet/>
      <dgm:spPr/>
      <dgm:t>
        <a:bodyPr/>
        <a:lstStyle/>
        <a:p>
          <a:endParaRPr lang="en-US"/>
        </a:p>
      </dgm:t>
    </dgm:pt>
    <dgm:pt modelId="{A0EAC64B-01C5-4C3B-8823-AEC863F99FF1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u="sng" dirty="0" smtClean="0">
              <a:solidFill>
                <a:schemeClr val="tx1"/>
              </a:solidFill>
            </a:rPr>
            <a:t>Initiatives</a:t>
          </a:r>
          <a:endParaRPr lang="en-US" sz="800" u="sng" dirty="0">
            <a:solidFill>
              <a:schemeClr val="tx1"/>
            </a:solidFill>
          </a:endParaRPr>
        </a:p>
      </dgm:t>
    </dgm:pt>
    <dgm:pt modelId="{66AAA129-4E67-4120-8F0A-610F3AF7D194}" type="parTrans" cxnId="{3FDE6FCE-C5DB-45C9-BEDA-FA7A5D2DC6D1}">
      <dgm:prSet/>
      <dgm:spPr/>
      <dgm:t>
        <a:bodyPr/>
        <a:lstStyle/>
        <a:p>
          <a:endParaRPr lang="en-US"/>
        </a:p>
      </dgm:t>
    </dgm:pt>
    <dgm:pt modelId="{FBBCE6C8-1717-4B50-8189-D1DBB8079B18}" type="sibTrans" cxnId="{3FDE6FCE-C5DB-45C9-BEDA-FA7A5D2DC6D1}">
      <dgm:prSet/>
      <dgm:spPr/>
      <dgm:t>
        <a:bodyPr/>
        <a:lstStyle/>
        <a:p>
          <a:endParaRPr lang="en-US"/>
        </a:p>
      </dgm:t>
    </dgm:pt>
    <dgm:pt modelId="{869BD7E5-2622-4B44-865E-64AF8757DF10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R&amp;D</a:t>
          </a:r>
          <a:endParaRPr lang="en-US" sz="1000" baseline="0" dirty="0">
            <a:solidFill>
              <a:schemeClr val="tx1"/>
            </a:solidFill>
          </a:endParaRPr>
        </a:p>
      </dgm:t>
    </dgm:pt>
    <dgm:pt modelId="{C3F52BD8-FB8B-4136-98FA-F4D53D1B9F05}" type="parTrans" cxnId="{BD9557C6-822F-4766-81FD-4283F2DA44DA}">
      <dgm:prSet/>
      <dgm:spPr/>
      <dgm:t>
        <a:bodyPr/>
        <a:lstStyle/>
        <a:p>
          <a:endParaRPr lang="en-US"/>
        </a:p>
      </dgm:t>
    </dgm:pt>
    <dgm:pt modelId="{B85574D4-E4D3-4CA8-9D48-14C03BBCFD97}" type="sibTrans" cxnId="{BD9557C6-822F-4766-81FD-4283F2DA44DA}">
      <dgm:prSet/>
      <dgm:spPr/>
      <dgm:t>
        <a:bodyPr/>
        <a:lstStyle/>
        <a:p>
          <a:endParaRPr lang="en-US"/>
        </a:p>
      </dgm:t>
    </dgm:pt>
    <dgm:pt modelId="{238055BB-651B-4640-A87E-E299560B75DA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Deployment</a:t>
          </a:r>
          <a:endParaRPr lang="en-US" sz="1000" baseline="0" dirty="0">
            <a:solidFill>
              <a:schemeClr val="tx1"/>
            </a:solidFill>
          </a:endParaRPr>
        </a:p>
      </dgm:t>
    </dgm:pt>
    <dgm:pt modelId="{40C36F3C-F8B3-422E-B233-00DCB88927A9}" type="parTrans" cxnId="{A866B38B-8150-41C0-8C37-B69EAD0186C2}">
      <dgm:prSet/>
      <dgm:spPr/>
      <dgm:t>
        <a:bodyPr/>
        <a:lstStyle/>
        <a:p>
          <a:endParaRPr lang="en-US"/>
        </a:p>
      </dgm:t>
    </dgm:pt>
    <dgm:pt modelId="{4DED8D6A-192B-41BD-81AB-7D49D63971B7}" type="sibTrans" cxnId="{A866B38B-8150-41C0-8C37-B69EAD0186C2}">
      <dgm:prSet/>
      <dgm:spPr/>
      <dgm:t>
        <a:bodyPr/>
        <a:lstStyle/>
        <a:p>
          <a:endParaRPr lang="en-US"/>
        </a:p>
      </dgm:t>
    </dgm:pt>
    <dgm:pt modelId="{7769F3A1-F8EA-4F26-8069-F9885DF38C9E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Pilot + Demonstration</a:t>
          </a:r>
          <a:endParaRPr lang="en-US" sz="1000" baseline="0" dirty="0">
            <a:solidFill>
              <a:schemeClr val="tx1"/>
            </a:solidFill>
          </a:endParaRPr>
        </a:p>
      </dgm:t>
    </dgm:pt>
    <dgm:pt modelId="{87282572-593C-4324-9D4C-78061B1818D1}" type="parTrans" cxnId="{B6CAFCF2-EE91-4E5A-9002-C79B6FB7CEEA}">
      <dgm:prSet/>
      <dgm:spPr/>
      <dgm:t>
        <a:bodyPr/>
        <a:lstStyle/>
        <a:p>
          <a:endParaRPr lang="en-US"/>
        </a:p>
      </dgm:t>
    </dgm:pt>
    <dgm:pt modelId="{CF07CD9A-1FB9-44EF-9097-53370E388A06}" type="sibTrans" cxnId="{B6CAFCF2-EE91-4E5A-9002-C79B6FB7CEEA}">
      <dgm:prSet/>
      <dgm:spPr/>
      <dgm:t>
        <a:bodyPr/>
        <a:lstStyle/>
        <a:p>
          <a:endParaRPr lang="en-US"/>
        </a:p>
      </dgm:t>
    </dgm:pt>
    <dgm:pt modelId="{4E784AD3-0689-4C79-A3D4-E2E5D735B8B5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First-of-a-Kind Commercial Scale</a:t>
          </a:r>
          <a:endParaRPr lang="en-US" sz="1000" baseline="0" dirty="0">
            <a:solidFill>
              <a:schemeClr val="tx1"/>
            </a:solidFill>
          </a:endParaRPr>
        </a:p>
      </dgm:t>
    </dgm:pt>
    <dgm:pt modelId="{DAF40FB3-F851-479E-A0CB-3B8ECE924A0F}" type="parTrans" cxnId="{33B173E1-A3E0-4749-88DB-CC379418AD87}">
      <dgm:prSet/>
      <dgm:spPr/>
      <dgm:t>
        <a:bodyPr/>
        <a:lstStyle/>
        <a:p>
          <a:endParaRPr lang="en-US"/>
        </a:p>
      </dgm:t>
    </dgm:pt>
    <dgm:pt modelId="{F6A3F969-FCA2-4DB0-A05F-75BF39AC4F7E}" type="sibTrans" cxnId="{33B173E1-A3E0-4749-88DB-CC379418AD87}">
      <dgm:prSet/>
      <dgm:spPr/>
      <dgm:t>
        <a:bodyPr/>
        <a:lstStyle/>
        <a:p>
          <a:endParaRPr lang="en-US"/>
        </a:p>
      </dgm:t>
    </dgm:pt>
    <dgm:pt modelId="{ECA45A37-0368-41BD-9433-566ACCD7B930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Commercial replication</a:t>
          </a:r>
          <a:endParaRPr lang="en-US" sz="1000" baseline="0" dirty="0">
            <a:solidFill>
              <a:schemeClr val="tx1"/>
            </a:solidFill>
          </a:endParaRPr>
        </a:p>
      </dgm:t>
    </dgm:pt>
    <dgm:pt modelId="{EE0443C5-0AAF-470A-962B-23D28B28C15A}" type="parTrans" cxnId="{159B5505-7B21-44ED-9507-78E1745550F6}">
      <dgm:prSet/>
      <dgm:spPr/>
      <dgm:t>
        <a:bodyPr/>
        <a:lstStyle/>
        <a:p>
          <a:endParaRPr lang="en-US"/>
        </a:p>
      </dgm:t>
    </dgm:pt>
    <dgm:pt modelId="{38F2F35A-BE05-42FD-8EC5-6464967BBA98}" type="sibTrans" cxnId="{159B5505-7B21-44ED-9507-78E1745550F6}">
      <dgm:prSet/>
      <dgm:spPr/>
      <dgm:t>
        <a:bodyPr/>
        <a:lstStyle/>
        <a:p>
          <a:endParaRPr lang="en-US"/>
        </a:p>
      </dgm:t>
    </dgm:pt>
    <dgm:pt modelId="{EDCE7D42-7695-41C1-872E-916B2FF00420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(Federal) USDA, DOE, DOT, FAA, DOD, DOC, DOI, EPA, State      </a:t>
          </a:r>
          <a:endParaRPr lang="en-US" sz="800" baseline="0" dirty="0">
            <a:solidFill>
              <a:schemeClr val="tx1"/>
            </a:solidFill>
          </a:endParaRPr>
        </a:p>
      </dgm:t>
    </dgm:pt>
    <dgm:pt modelId="{21B533D5-948E-42CE-A4D5-4D38C276083D}" type="parTrans" cxnId="{2644F384-33D6-413C-99DD-E32D4ED70C8B}">
      <dgm:prSet/>
      <dgm:spPr/>
      <dgm:t>
        <a:bodyPr/>
        <a:lstStyle/>
        <a:p>
          <a:endParaRPr lang="en-US"/>
        </a:p>
      </dgm:t>
    </dgm:pt>
    <dgm:pt modelId="{9DF1A1B3-B21B-4714-9BE0-DC36B2135C8F}" type="sibTrans" cxnId="{2644F384-33D6-413C-99DD-E32D4ED70C8B}">
      <dgm:prSet/>
      <dgm:spPr/>
      <dgm:t>
        <a:bodyPr/>
        <a:lstStyle/>
        <a:p>
          <a:endParaRPr lang="en-US"/>
        </a:p>
      </dgm:t>
    </dgm:pt>
    <dgm:pt modelId="{D3B647EC-9D76-43B3-A93D-B72BAB0FF98E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State Departments: Ag Energy, Ecology</a:t>
          </a:r>
          <a:endParaRPr lang="en-US" sz="800" baseline="0" dirty="0">
            <a:solidFill>
              <a:schemeClr val="tx1"/>
            </a:solidFill>
          </a:endParaRPr>
        </a:p>
      </dgm:t>
    </dgm:pt>
    <dgm:pt modelId="{320B38F3-C288-44C4-BD50-5ADCB9F579FA}" type="parTrans" cxnId="{3CB36F26-B7BA-4CFC-917A-28D7BAE4BAAE}">
      <dgm:prSet/>
      <dgm:spPr/>
      <dgm:t>
        <a:bodyPr/>
        <a:lstStyle/>
        <a:p>
          <a:endParaRPr lang="en-US"/>
        </a:p>
      </dgm:t>
    </dgm:pt>
    <dgm:pt modelId="{8E4FB939-CFBB-4178-AFA1-70CEB0C2FB24}" type="sibTrans" cxnId="{3CB36F26-B7BA-4CFC-917A-28D7BAE4BAAE}">
      <dgm:prSet/>
      <dgm:spPr/>
      <dgm:t>
        <a:bodyPr/>
        <a:lstStyle/>
        <a:p>
          <a:endParaRPr lang="en-US"/>
        </a:p>
      </dgm:t>
    </dgm:pt>
    <dgm:pt modelId="{A51AD524-DFBA-4965-87A7-CDDC2D7B9B80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Stakeholders: Farmers, Ranchers, Foresters, Fishers, Businesses</a:t>
          </a:r>
          <a:endParaRPr lang="en-US" sz="800" baseline="0" dirty="0">
            <a:solidFill>
              <a:schemeClr val="tx1"/>
            </a:solidFill>
          </a:endParaRPr>
        </a:p>
      </dgm:t>
    </dgm:pt>
    <dgm:pt modelId="{A368DF58-CE9B-48F9-B0FF-773EAFA78E6E}" type="parTrans" cxnId="{A6E3FC26-6525-4CA7-BC19-2C4951161C43}">
      <dgm:prSet/>
      <dgm:spPr/>
      <dgm:t>
        <a:bodyPr/>
        <a:lstStyle/>
        <a:p>
          <a:endParaRPr lang="en-US"/>
        </a:p>
      </dgm:t>
    </dgm:pt>
    <dgm:pt modelId="{72EC828C-4E0C-44DB-8998-FA863BDCFC2A}" type="sibTrans" cxnId="{A6E3FC26-6525-4CA7-BC19-2C4951161C43}">
      <dgm:prSet/>
      <dgm:spPr/>
      <dgm:t>
        <a:bodyPr/>
        <a:lstStyle/>
        <a:p>
          <a:endParaRPr lang="en-US"/>
        </a:p>
      </dgm:t>
    </dgm:pt>
    <dgm:pt modelId="{931A9CFD-9EF2-41EC-B778-4A96FBB6F751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Labs: National, State, Private</a:t>
          </a:r>
          <a:endParaRPr lang="en-US" sz="800" baseline="0" dirty="0">
            <a:solidFill>
              <a:schemeClr val="tx1"/>
            </a:solidFill>
          </a:endParaRPr>
        </a:p>
      </dgm:t>
    </dgm:pt>
    <dgm:pt modelId="{EA532382-C2B5-4082-B9AC-3E5016C63F9D}" type="parTrans" cxnId="{6F58E70B-2455-4E57-8B15-02A45C11C75A}">
      <dgm:prSet/>
      <dgm:spPr/>
      <dgm:t>
        <a:bodyPr/>
        <a:lstStyle/>
        <a:p>
          <a:endParaRPr lang="en-US"/>
        </a:p>
      </dgm:t>
    </dgm:pt>
    <dgm:pt modelId="{68C3F663-B523-4CF5-90E0-383FB5C6B728}" type="sibTrans" cxnId="{6F58E70B-2455-4E57-8B15-02A45C11C75A}">
      <dgm:prSet/>
      <dgm:spPr/>
      <dgm:t>
        <a:bodyPr/>
        <a:lstStyle/>
        <a:p>
          <a:endParaRPr lang="en-US"/>
        </a:p>
      </dgm:t>
    </dgm:pt>
    <dgm:pt modelId="{F40B7690-B57A-42D1-819F-76B0BAAE95E1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Industry: Academia, Associations (CAAFI, A4A)</a:t>
          </a:r>
          <a:endParaRPr lang="en-US" sz="800" baseline="0" dirty="0">
            <a:solidFill>
              <a:schemeClr val="tx1"/>
            </a:solidFill>
          </a:endParaRPr>
        </a:p>
      </dgm:t>
    </dgm:pt>
    <dgm:pt modelId="{F6587097-7A87-421A-895C-9F389A113241}" type="parTrans" cxnId="{BA114C31-E097-4015-8EFE-F963D61AF3DD}">
      <dgm:prSet/>
      <dgm:spPr/>
      <dgm:t>
        <a:bodyPr/>
        <a:lstStyle/>
        <a:p>
          <a:endParaRPr lang="en-US"/>
        </a:p>
      </dgm:t>
    </dgm:pt>
    <dgm:pt modelId="{5AAC3563-6166-4154-AE85-CCDCB0C2B98F}" type="sibTrans" cxnId="{BA114C31-E097-4015-8EFE-F963D61AF3DD}">
      <dgm:prSet/>
      <dgm:spPr/>
      <dgm:t>
        <a:bodyPr/>
        <a:lstStyle/>
        <a:p>
          <a:endParaRPr lang="en-US"/>
        </a:p>
      </dgm:t>
    </dgm:pt>
    <dgm:pt modelId="{8DE0C390-BA88-4AD2-B5F8-4F6E8FFFFBA5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Rural Development </a:t>
          </a:r>
          <a:r>
            <a:rPr lang="en-US" sz="600" baseline="0" dirty="0" smtClean="0">
              <a:solidFill>
                <a:schemeClr val="tx1"/>
              </a:solidFill>
            </a:rPr>
            <a:t>(RBS &amp; RUS)</a:t>
          </a:r>
          <a:endParaRPr lang="en-US" sz="600" baseline="0" dirty="0">
            <a:solidFill>
              <a:schemeClr val="tx1"/>
            </a:solidFill>
          </a:endParaRPr>
        </a:p>
      </dgm:t>
    </dgm:pt>
    <dgm:pt modelId="{53717AC3-05BC-446B-A6B6-85BCF2959A33}" type="parTrans" cxnId="{6F1AC5D1-B73E-402B-A184-168D506A1552}">
      <dgm:prSet/>
      <dgm:spPr/>
      <dgm:t>
        <a:bodyPr/>
        <a:lstStyle/>
        <a:p>
          <a:endParaRPr lang="en-US"/>
        </a:p>
      </dgm:t>
    </dgm:pt>
    <dgm:pt modelId="{5124081A-96AC-4C39-8D51-5C37E1B4A424}" type="sibTrans" cxnId="{6F1AC5D1-B73E-402B-A184-168D506A1552}">
      <dgm:prSet/>
      <dgm:spPr/>
      <dgm:t>
        <a:bodyPr/>
        <a:lstStyle/>
        <a:p>
          <a:endParaRPr lang="en-US"/>
        </a:p>
      </dgm:t>
    </dgm:pt>
    <dgm:pt modelId="{C725333D-A4AA-4DEC-9B1D-D37AD76B8871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NRCS</a:t>
          </a:r>
          <a:endParaRPr lang="en-US" sz="800" baseline="0" dirty="0">
            <a:solidFill>
              <a:schemeClr val="tx1"/>
            </a:solidFill>
          </a:endParaRPr>
        </a:p>
      </dgm:t>
    </dgm:pt>
    <dgm:pt modelId="{44903309-2CE1-438A-A857-FE0430F564E4}" type="parTrans" cxnId="{15E31488-76C4-4E59-B5A4-02B6253CEB08}">
      <dgm:prSet/>
      <dgm:spPr/>
      <dgm:t>
        <a:bodyPr/>
        <a:lstStyle/>
        <a:p>
          <a:endParaRPr lang="en-US"/>
        </a:p>
      </dgm:t>
    </dgm:pt>
    <dgm:pt modelId="{CBB7AA15-9C3A-4A1B-AF35-C51E9178595D}" type="sibTrans" cxnId="{15E31488-76C4-4E59-B5A4-02B6253CEB08}">
      <dgm:prSet/>
      <dgm:spPr/>
      <dgm:t>
        <a:bodyPr/>
        <a:lstStyle/>
        <a:p>
          <a:endParaRPr lang="en-US"/>
        </a:p>
      </dgm:t>
    </dgm:pt>
    <dgm:pt modelId="{77CC7B85-CED4-4410-910B-C71FA737C1A3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FSA</a:t>
          </a:r>
          <a:endParaRPr lang="en-US" sz="800" baseline="0" dirty="0">
            <a:solidFill>
              <a:schemeClr val="tx1"/>
            </a:solidFill>
          </a:endParaRPr>
        </a:p>
      </dgm:t>
    </dgm:pt>
    <dgm:pt modelId="{AA358ABE-5D00-4C7D-BC1D-A00C09291EF4}" type="parTrans" cxnId="{F964B30B-F18B-4C40-8F9E-0DDB7B047868}">
      <dgm:prSet/>
      <dgm:spPr/>
      <dgm:t>
        <a:bodyPr/>
        <a:lstStyle/>
        <a:p>
          <a:endParaRPr lang="en-US"/>
        </a:p>
      </dgm:t>
    </dgm:pt>
    <dgm:pt modelId="{DCE82087-2C00-420D-ABDE-22F97D969C71}" type="sibTrans" cxnId="{F964B30B-F18B-4C40-8F9E-0DDB7B047868}">
      <dgm:prSet/>
      <dgm:spPr/>
      <dgm:t>
        <a:bodyPr/>
        <a:lstStyle/>
        <a:p>
          <a:endParaRPr lang="en-US"/>
        </a:p>
      </dgm:t>
    </dgm:pt>
    <dgm:pt modelId="{05820832-D124-4883-96FF-78E1E35F443F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NIFA</a:t>
          </a:r>
          <a:endParaRPr lang="en-US" sz="800" baseline="0" dirty="0">
            <a:solidFill>
              <a:schemeClr val="tx1"/>
            </a:solidFill>
          </a:endParaRPr>
        </a:p>
      </dgm:t>
    </dgm:pt>
    <dgm:pt modelId="{3F376AE8-FB0B-438C-AA5E-013970A4E582}" type="parTrans" cxnId="{8EA07708-9007-49CA-88EB-0A73DF279A31}">
      <dgm:prSet/>
      <dgm:spPr/>
      <dgm:t>
        <a:bodyPr/>
        <a:lstStyle/>
        <a:p>
          <a:endParaRPr lang="en-US"/>
        </a:p>
      </dgm:t>
    </dgm:pt>
    <dgm:pt modelId="{3733D062-B079-463F-8920-07566BC58A73}" type="sibTrans" cxnId="{8EA07708-9007-49CA-88EB-0A73DF279A31}">
      <dgm:prSet/>
      <dgm:spPr/>
      <dgm:t>
        <a:bodyPr/>
        <a:lstStyle/>
        <a:p>
          <a:endParaRPr lang="en-US"/>
        </a:p>
      </dgm:t>
    </dgm:pt>
    <dgm:pt modelId="{C0158E4B-05B2-4806-B918-FABD0ECFF12A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ARS</a:t>
          </a:r>
          <a:endParaRPr lang="en-US" sz="800" baseline="0" dirty="0">
            <a:solidFill>
              <a:schemeClr val="tx1"/>
            </a:solidFill>
          </a:endParaRPr>
        </a:p>
      </dgm:t>
    </dgm:pt>
    <dgm:pt modelId="{267618EC-28AE-43E2-A19E-486DFB2AA0D7}" type="parTrans" cxnId="{2387041F-3022-4D0D-AA00-04ED47FAE1A6}">
      <dgm:prSet/>
      <dgm:spPr/>
      <dgm:t>
        <a:bodyPr/>
        <a:lstStyle/>
        <a:p>
          <a:endParaRPr lang="en-US"/>
        </a:p>
      </dgm:t>
    </dgm:pt>
    <dgm:pt modelId="{C10BDF1E-C1BF-4D6F-A338-A696EEAE0849}" type="sibTrans" cxnId="{2387041F-3022-4D0D-AA00-04ED47FAE1A6}">
      <dgm:prSet/>
      <dgm:spPr/>
      <dgm:t>
        <a:bodyPr/>
        <a:lstStyle/>
        <a:p>
          <a:endParaRPr lang="en-US"/>
        </a:p>
      </dgm:t>
    </dgm:pt>
    <dgm:pt modelId="{53F11589-BAD0-4366-8655-E943025AB5D0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FAS</a:t>
          </a:r>
          <a:endParaRPr lang="en-US" sz="800" baseline="0" dirty="0">
            <a:solidFill>
              <a:schemeClr val="tx1"/>
            </a:solidFill>
          </a:endParaRPr>
        </a:p>
      </dgm:t>
    </dgm:pt>
    <dgm:pt modelId="{7CCDA37A-01BB-4A53-BA53-56AA34ABF5F9}" type="parTrans" cxnId="{3E5F3C47-4C1D-4FE1-916A-6000D161D117}">
      <dgm:prSet/>
      <dgm:spPr/>
      <dgm:t>
        <a:bodyPr/>
        <a:lstStyle/>
        <a:p>
          <a:endParaRPr lang="en-US"/>
        </a:p>
      </dgm:t>
    </dgm:pt>
    <dgm:pt modelId="{E1ABA777-25A6-41BE-8E52-532E313568C6}" type="sibTrans" cxnId="{3E5F3C47-4C1D-4FE1-916A-6000D161D117}">
      <dgm:prSet/>
      <dgm:spPr/>
      <dgm:t>
        <a:bodyPr/>
        <a:lstStyle/>
        <a:p>
          <a:endParaRPr lang="en-US"/>
        </a:p>
      </dgm:t>
    </dgm:pt>
    <dgm:pt modelId="{A8A8207D-9D3E-4DC4-829A-4F620B25255A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</a:rPr>
            <a:t>Farm Bill 2002, 2007 and 2014</a:t>
          </a:r>
          <a:endParaRPr lang="en-US" sz="800" dirty="0">
            <a:solidFill>
              <a:schemeClr val="tx1"/>
            </a:solidFill>
          </a:endParaRPr>
        </a:p>
      </dgm:t>
    </dgm:pt>
    <dgm:pt modelId="{75FAEB30-9F84-4574-9DAA-1B4633C8EA96}" type="parTrans" cxnId="{2C39DCD2-5C5A-46ED-AA2B-716399CB8EEA}">
      <dgm:prSet/>
      <dgm:spPr/>
      <dgm:t>
        <a:bodyPr/>
        <a:lstStyle/>
        <a:p>
          <a:endParaRPr lang="en-US"/>
        </a:p>
      </dgm:t>
    </dgm:pt>
    <dgm:pt modelId="{82C121D6-B9F6-4D58-A42B-74A6B906D210}" type="sibTrans" cxnId="{2C39DCD2-5C5A-46ED-AA2B-716399CB8EEA}">
      <dgm:prSet/>
      <dgm:spPr/>
      <dgm:t>
        <a:bodyPr/>
        <a:lstStyle/>
        <a:p>
          <a:endParaRPr lang="en-US"/>
        </a:p>
      </dgm:t>
    </dgm:pt>
    <dgm:pt modelId="{38E3A8FA-D337-4EAA-B18B-E9391D085146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</a:rPr>
            <a:t>EISA</a:t>
          </a:r>
          <a:endParaRPr lang="en-US" sz="800" dirty="0">
            <a:solidFill>
              <a:schemeClr val="tx1"/>
            </a:solidFill>
          </a:endParaRPr>
        </a:p>
      </dgm:t>
    </dgm:pt>
    <dgm:pt modelId="{3FA9A44B-CCD1-44A0-AFE9-70077AA66066}" type="parTrans" cxnId="{A2E33691-CF60-441D-938D-C8E7045B201A}">
      <dgm:prSet/>
      <dgm:spPr/>
      <dgm:t>
        <a:bodyPr/>
        <a:lstStyle/>
        <a:p>
          <a:endParaRPr lang="en-US"/>
        </a:p>
      </dgm:t>
    </dgm:pt>
    <dgm:pt modelId="{D8104A4D-9AAB-45D0-B87B-D4E5446E5A49}" type="sibTrans" cxnId="{A2E33691-CF60-441D-938D-C8E7045B201A}">
      <dgm:prSet/>
      <dgm:spPr/>
      <dgm:t>
        <a:bodyPr/>
        <a:lstStyle/>
        <a:p>
          <a:endParaRPr lang="en-US"/>
        </a:p>
      </dgm:t>
    </dgm:pt>
    <dgm:pt modelId="{0A633815-3EA2-47B6-B59D-F15BBCBC1B11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</a:rPr>
            <a:t>RFS &amp; Modifications</a:t>
          </a:r>
          <a:endParaRPr lang="en-US" sz="800" dirty="0">
            <a:solidFill>
              <a:schemeClr val="tx1"/>
            </a:solidFill>
          </a:endParaRPr>
        </a:p>
      </dgm:t>
    </dgm:pt>
    <dgm:pt modelId="{35D1EBB7-F5D2-4FEF-87D7-D0C1F49F7D2F}" type="parTrans" cxnId="{4D76871E-F1BF-4580-80DE-10F28E3945B2}">
      <dgm:prSet/>
      <dgm:spPr/>
      <dgm:t>
        <a:bodyPr/>
        <a:lstStyle/>
        <a:p>
          <a:endParaRPr lang="en-US"/>
        </a:p>
      </dgm:t>
    </dgm:pt>
    <dgm:pt modelId="{5EA74027-6D96-4ABC-A047-F531A3F847B7}" type="sibTrans" cxnId="{4D76871E-F1BF-4580-80DE-10F28E3945B2}">
      <dgm:prSet/>
      <dgm:spPr/>
      <dgm:t>
        <a:bodyPr/>
        <a:lstStyle/>
        <a:p>
          <a:endParaRPr lang="en-US"/>
        </a:p>
      </dgm:t>
    </dgm:pt>
    <dgm:pt modelId="{213217C8-5336-4D84-BA2A-20EED9977081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</a:rPr>
            <a:t>Copenhagen</a:t>
          </a:r>
          <a:endParaRPr lang="en-US" sz="800" dirty="0">
            <a:solidFill>
              <a:schemeClr val="tx1"/>
            </a:solidFill>
          </a:endParaRPr>
        </a:p>
      </dgm:t>
    </dgm:pt>
    <dgm:pt modelId="{1236056B-D36F-45C6-BA28-AA580B5ABBCE}" type="parTrans" cxnId="{549B51E2-6DB9-48B6-B134-778AD44D5872}">
      <dgm:prSet/>
      <dgm:spPr/>
      <dgm:t>
        <a:bodyPr/>
        <a:lstStyle/>
        <a:p>
          <a:endParaRPr lang="en-US"/>
        </a:p>
      </dgm:t>
    </dgm:pt>
    <dgm:pt modelId="{2765358E-1A7A-4985-83C3-8A0FFBB2E648}" type="sibTrans" cxnId="{549B51E2-6DB9-48B6-B134-778AD44D5872}">
      <dgm:prSet/>
      <dgm:spPr/>
      <dgm:t>
        <a:bodyPr/>
        <a:lstStyle/>
        <a:p>
          <a:endParaRPr lang="en-US"/>
        </a:p>
      </dgm:t>
    </dgm:pt>
    <dgm:pt modelId="{D8F333E7-B459-4E03-8B0C-A97C26DD9430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</a:rPr>
            <a:t>Farm to Fly 1 &amp; 2.0</a:t>
          </a:r>
          <a:endParaRPr lang="en-US" sz="800" dirty="0">
            <a:solidFill>
              <a:schemeClr val="tx1"/>
            </a:solidFill>
          </a:endParaRPr>
        </a:p>
      </dgm:t>
    </dgm:pt>
    <dgm:pt modelId="{B96C9365-327F-44C6-956B-B77A1475E87D}" type="parTrans" cxnId="{DC26E258-57D2-403E-A6E9-A0CB717E2F28}">
      <dgm:prSet/>
      <dgm:spPr/>
      <dgm:t>
        <a:bodyPr/>
        <a:lstStyle/>
        <a:p>
          <a:endParaRPr lang="en-US"/>
        </a:p>
      </dgm:t>
    </dgm:pt>
    <dgm:pt modelId="{4FCE4F34-EF8B-4E99-A8B9-DBBBE661ED7B}" type="sibTrans" cxnId="{DC26E258-57D2-403E-A6E9-A0CB717E2F28}">
      <dgm:prSet/>
      <dgm:spPr/>
      <dgm:t>
        <a:bodyPr/>
        <a:lstStyle/>
        <a:p>
          <a:endParaRPr lang="en-US"/>
        </a:p>
      </dgm:t>
    </dgm:pt>
    <dgm:pt modelId="{13229F15-563C-4442-BACA-9FDEE6A8120C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</a:rPr>
            <a:t>BioPreferred Program</a:t>
          </a:r>
          <a:endParaRPr lang="en-US" sz="800" dirty="0">
            <a:solidFill>
              <a:schemeClr val="tx1"/>
            </a:solidFill>
          </a:endParaRPr>
        </a:p>
      </dgm:t>
    </dgm:pt>
    <dgm:pt modelId="{2CDBE9A1-5EA3-4C34-B0D4-341FB5BA0160}" type="parTrans" cxnId="{26316D56-F128-4484-91E6-EDA70848A06A}">
      <dgm:prSet/>
      <dgm:spPr/>
      <dgm:t>
        <a:bodyPr/>
        <a:lstStyle/>
        <a:p>
          <a:endParaRPr lang="en-US"/>
        </a:p>
      </dgm:t>
    </dgm:pt>
    <dgm:pt modelId="{E459D7D9-1853-4AC3-901F-43CB22C9C560}" type="sibTrans" cxnId="{26316D56-F128-4484-91E6-EDA70848A06A}">
      <dgm:prSet/>
      <dgm:spPr/>
      <dgm:t>
        <a:bodyPr/>
        <a:lstStyle/>
        <a:p>
          <a:endParaRPr lang="en-US"/>
        </a:p>
      </dgm:t>
    </dgm:pt>
    <dgm:pt modelId="{1AC838B3-89A0-475B-A2A5-3C4FEEB2729E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u="sng" baseline="0" dirty="0" smtClean="0">
              <a:solidFill>
                <a:schemeClr val="tx1"/>
              </a:solidFill>
            </a:rPr>
            <a:t>Feedstock</a:t>
          </a:r>
          <a:endParaRPr lang="en-US" sz="1000" u="sng" baseline="0" dirty="0">
            <a:solidFill>
              <a:schemeClr val="tx1"/>
            </a:solidFill>
          </a:endParaRPr>
        </a:p>
      </dgm:t>
    </dgm:pt>
    <dgm:pt modelId="{66E27973-27EA-47F0-A815-0CB0F853EDD4}" type="parTrans" cxnId="{9CD14325-FC56-4A17-8E50-7BD7C7E7FFF1}">
      <dgm:prSet/>
      <dgm:spPr/>
      <dgm:t>
        <a:bodyPr/>
        <a:lstStyle/>
        <a:p>
          <a:endParaRPr lang="en-US"/>
        </a:p>
      </dgm:t>
    </dgm:pt>
    <dgm:pt modelId="{670F9D9D-680D-4288-9E95-6D6845A89E55}" type="sibTrans" cxnId="{9CD14325-FC56-4A17-8E50-7BD7C7E7FFF1}">
      <dgm:prSet/>
      <dgm:spPr/>
      <dgm:t>
        <a:bodyPr/>
        <a:lstStyle/>
        <a:p>
          <a:endParaRPr lang="en-US"/>
        </a:p>
      </dgm:t>
    </dgm:pt>
    <dgm:pt modelId="{BD6DC78F-85AF-4522-A32E-26167FA57841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Oilseeds, perennial grasses, algae biomass, wood lots &amp; plantations, agriculture waste &amp; residue, forest waste &amp; residue, municipal solid waste</a:t>
          </a:r>
          <a:endParaRPr lang="en-US" sz="1000" baseline="0" dirty="0">
            <a:solidFill>
              <a:schemeClr val="tx1"/>
            </a:solidFill>
          </a:endParaRPr>
        </a:p>
      </dgm:t>
    </dgm:pt>
    <dgm:pt modelId="{AABF4E25-8F6A-408D-B4DB-A30D6D249E36}" type="parTrans" cxnId="{4A543245-6985-4975-B165-62647F5D0E8F}">
      <dgm:prSet/>
      <dgm:spPr/>
      <dgm:t>
        <a:bodyPr/>
        <a:lstStyle/>
        <a:p>
          <a:endParaRPr lang="en-US"/>
        </a:p>
      </dgm:t>
    </dgm:pt>
    <dgm:pt modelId="{FBFD0535-0090-4FA5-8B4C-B825314EF805}" type="sibTrans" cxnId="{4A543245-6985-4975-B165-62647F5D0E8F}">
      <dgm:prSet/>
      <dgm:spPr/>
      <dgm:t>
        <a:bodyPr/>
        <a:lstStyle/>
        <a:p>
          <a:endParaRPr lang="en-US"/>
        </a:p>
      </dgm:t>
    </dgm:pt>
    <dgm:pt modelId="{6224F5E8-7506-4D29-A0A2-16B035F8F9D7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u="sng" baseline="0" dirty="0" smtClean="0">
              <a:solidFill>
                <a:schemeClr val="tx1"/>
              </a:solidFill>
            </a:rPr>
            <a:t>Conversion Technologies</a:t>
          </a:r>
          <a:endParaRPr lang="en-US" sz="1000" u="sng" baseline="0" dirty="0">
            <a:solidFill>
              <a:schemeClr val="tx1"/>
            </a:solidFill>
          </a:endParaRPr>
        </a:p>
      </dgm:t>
    </dgm:pt>
    <dgm:pt modelId="{EC2AE1E5-9477-4753-9F31-B1E29FF7423D}" type="parTrans" cxnId="{FE410FE1-FEA1-4607-8BEF-488F44E6F0F0}">
      <dgm:prSet/>
      <dgm:spPr/>
      <dgm:t>
        <a:bodyPr/>
        <a:lstStyle/>
        <a:p>
          <a:endParaRPr lang="en-US"/>
        </a:p>
      </dgm:t>
    </dgm:pt>
    <dgm:pt modelId="{5FD23EDB-5232-4BE5-A6E5-0DFA15C36600}" type="sibTrans" cxnId="{FE410FE1-FEA1-4607-8BEF-488F44E6F0F0}">
      <dgm:prSet/>
      <dgm:spPr/>
      <dgm:t>
        <a:bodyPr/>
        <a:lstStyle/>
        <a:p>
          <a:endParaRPr lang="en-US"/>
        </a:p>
      </dgm:t>
    </dgm:pt>
    <dgm:pt modelId="{D9472882-C2C8-4404-8C58-0FE2ED3DABCD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Biological, </a:t>
          </a:r>
          <a:endParaRPr lang="en-US" sz="1000" baseline="0" dirty="0">
            <a:solidFill>
              <a:schemeClr val="tx1"/>
            </a:solidFill>
          </a:endParaRPr>
        </a:p>
      </dgm:t>
    </dgm:pt>
    <dgm:pt modelId="{4D95F7DF-BB90-4EA4-A8E2-EB216392B488}" type="parTrans" cxnId="{8843308B-4D6F-4E70-ACFF-0D70895069F1}">
      <dgm:prSet/>
      <dgm:spPr/>
      <dgm:t>
        <a:bodyPr/>
        <a:lstStyle/>
        <a:p>
          <a:endParaRPr lang="en-US"/>
        </a:p>
      </dgm:t>
    </dgm:pt>
    <dgm:pt modelId="{998EDD53-99BD-4710-B053-0E2A369D0139}" type="sibTrans" cxnId="{8843308B-4D6F-4E70-ACFF-0D70895069F1}">
      <dgm:prSet/>
      <dgm:spPr/>
      <dgm:t>
        <a:bodyPr/>
        <a:lstStyle/>
        <a:p>
          <a:endParaRPr lang="en-US"/>
        </a:p>
      </dgm:t>
    </dgm:pt>
    <dgm:pt modelId="{5D9A295A-F37B-4C76-B3F6-4CDA9F9C77BA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200" u="sng" baseline="0" dirty="0" smtClean="0">
              <a:solidFill>
                <a:schemeClr val="tx1"/>
              </a:solidFill>
            </a:rPr>
            <a:t>Bio Fuels &amp; Bio Products</a:t>
          </a:r>
          <a:endParaRPr lang="en-US" sz="1200" u="sng" baseline="0" dirty="0">
            <a:solidFill>
              <a:schemeClr val="tx1"/>
            </a:solidFill>
          </a:endParaRPr>
        </a:p>
      </dgm:t>
    </dgm:pt>
    <dgm:pt modelId="{9D8D9DBF-DA0B-4D82-8FDB-D11D98B59562}" type="parTrans" cxnId="{51411348-D051-4700-A112-4601498BC26B}">
      <dgm:prSet/>
      <dgm:spPr/>
      <dgm:t>
        <a:bodyPr/>
        <a:lstStyle/>
        <a:p>
          <a:endParaRPr lang="en-US"/>
        </a:p>
      </dgm:t>
    </dgm:pt>
    <dgm:pt modelId="{A89C955F-C87D-41E3-83BB-61A861C33089}" type="sibTrans" cxnId="{51411348-D051-4700-A112-4601498BC26B}">
      <dgm:prSet/>
      <dgm:spPr/>
      <dgm:t>
        <a:bodyPr/>
        <a:lstStyle/>
        <a:p>
          <a:endParaRPr lang="en-US"/>
        </a:p>
      </dgm:t>
    </dgm:pt>
    <dgm:pt modelId="{065669EE-3CCF-402E-8E6D-7BE42FEE1DAC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Jet A, Jet A1, JP5, JP8, F76 + lubricants, bio products</a:t>
          </a:r>
          <a:endParaRPr lang="en-US" sz="1200" baseline="0" dirty="0">
            <a:solidFill>
              <a:schemeClr val="tx1"/>
            </a:solidFill>
          </a:endParaRPr>
        </a:p>
      </dgm:t>
    </dgm:pt>
    <dgm:pt modelId="{E118F07E-7A8A-44B8-834D-3E87EBF7C50A}" type="parTrans" cxnId="{5FDC7CB7-C7A2-49A6-BCFF-2D210BA43699}">
      <dgm:prSet/>
      <dgm:spPr/>
      <dgm:t>
        <a:bodyPr/>
        <a:lstStyle/>
        <a:p>
          <a:endParaRPr lang="en-US"/>
        </a:p>
      </dgm:t>
    </dgm:pt>
    <dgm:pt modelId="{E4D0B369-7A8C-4BC4-94C1-B6A4B83FAF0D}" type="sibTrans" cxnId="{5FDC7CB7-C7A2-49A6-BCFF-2D210BA43699}">
      <dgm:prSet/>
      <dgm:spPr/>
      <dgm:t>
        <a:bodyPr/>
        <a:lstStyle/>
        <a:p>
          <a:endParaRPr lang="en-US"/>
        </a:p>
      </dgm:t>
    </dgm:pt>
    <dgm:pt modelId="{4FD8F681-D3DE-4F26-9B3A-C2D48EC6025A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u="sng" baseline="0" dirty="0" smtClean="0">
              <a:solidFill>
                <a:schemeClr val="tx1"/>
              </a:solidFill>
            </a:rPr>
            <a:t>Certifications</a:t>
          </a:r>
          <a:endParaRPr lang="en-US" sz="1000" u="sng" baseline="0" dirty="0">
            <a:solidFill>
              <a:schemeClr val="tx1"/>
            </a:solidFill>
          </a:endParaRPr>
        </a:p>
      </dgm:t>
    </dgm:pt>
    <dgm:pt modelId="{F26369E6-DF17-402F-9103-C57E39837C19}" type="parTrans" cxnId="{75EFA8BE-1899-49C7-B0AB-E33B36C7A783}">
      <dgm:prSet/>
      <dgm:spPr/>
      <dgm:t>
        <a:bodyPr/>
        <a:lstStyle/>
        <a:p>
          <a:endParaRPr lang="en-US"/>
        </a:p>
      </dgm:t>
    </dgm:pt>
    <dgm:pt modelId="{A5464476-123E-44B8-A010-EEA56CF7A9F3}" type="sibTrans" cxnId="{75EFA8BE-1899-49C7-B0AB-E33B36C7A783}">
      <dgm:prSet/>
      <dgm:spPr/>
      <dgm:t>
        <a:bodyPr/>
        <a:lstStyle/>
        <a:p>
          <a:endParaRPr lang="en-US"/>
        </a:p>
      </dgm:t>
    </dgm:pt>
    <dgm:pt modelId="{BA30ADE7-276F-4349-8DB2-0CD61BCC5983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ASTM, Military, Euro/International Industry standard</a:t>
          </a:r>
          <a:endParaRPr lang="en-US" sz="1000" baseline="0" dirty="0">
            <a:solidFill>
              <a:schemeClr val="tx1"/>
            </a:solidFill>
          </a:endParaRPr>
        </a:p>
      </dgm:t>
    </dgm:pt>
    <dgm:pt modelId="{402F15F8-1F38-48FF-934B-202598ECE9B3}" type="parTrans" cxnId="{F79639C7-3D8C-4901-9BF6-CAEF3442B76F}">
      <dgm:prSet/>
      <dgm:spPr/>
      <dgm:t>
        <a:bodyPr/>
        <a:lstStyle/>
        <a:p>
          <a:endParaRPr lang="en-US"/>
        </a:p>
      </dgm:t>
    </dgm:pt>
    <dgm:pt modelId="{E59292A3-7AD3-4779-9B48-0A46E9610F25}" type="sibTrans" cxnId="{F79639C7-3D8C-4901-9BF6-CAEF3442B76F}">
      <dgm:prSet/>
      <dgm:spPr/>
      <dgm:t>
        <a:bodyPr/>
        <a:lstStyle/>
        <a:p>
          <a:endParaRPr lang="en-US"/>
        </a:p>
      </dgm:t>
    </dgm:pt>
    <dgm:pt modelId="{A60DD138-E59B-4420-A36F-8B02F6794CAE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u="sng" baseline="0" dirty="0" smtClean="0">
              <a:solidFill>
                <a:schemeClr val="tx1"/>
              </a:solidFill>
            </a:rPr>
            <a:t>RD Programs</a:t>
          </a:r>
          <a:endParaRPr lang="en-US" sz="800" u="sng" baseline="0" dirty="0">
            <a:solidFill>
              <a:schemeClr val="tx1"/>
            </a:solidFill>
          </a:endParaRPr>
        </a:p>
      </dgm:t>
    </dgm:pt>
    <dgm:pt modelId="{0D790E5D-1C5D-4613-B3A3-E2CBB14045E8}" type="parTrans" cxnId="{5A34EC83-FDA1-4CDD-B33E-18F558DA3418}">
      <dgm:prSet/>
      <dgm:spPr/>
      <dgm:t>
        <a:bodyPr/>
        <a:lstStyle/>
        <a:p>
          <a:endParaRPr lang="en-US"/>
        </a:p>
      </dgm:t>
    </dgm:pt>
    <dgm:pt modelId="{49A8827E-6EFD-431C-BE17-3A22689684A2}" type="sibTrans" cxnId="{5A34EC83-FDA1-4CDD-B33E-18F558DA3418}">
      <dgm:prSet/>
      <dgm:spPr/>
      <dgm:t>
        <a:bodyPr/>
        <a:lstStyle/>
        <a:p>
          <a:endParaRPr lang="en-US"/>
        </a:p>
      </dgm:t>
    </dgm:pt>
    <dgm:pt modelId="{9E33BC28-3026-44F9-82F5-9E73130BEE4B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RBOG, RBEG, VAPG, SSDPG, RCDG, RCDI, REDLG, B&amp;I</a:t>
          </a:r>
          <a:endParaRPr lang="en-US" sz="800" baseline="0" dirty="0">
            <a:solidFill>
              <a:schemeClr val="tx1"/>
            </a:solidFill>
          </a:endParaRPr>
        </a:p>
      </dgm:t>
    </dgm:pt>
    <dgm:pt modelId="{F2AF4560-9057-4DF4-A3E8-F0D263A8BA5F}" type="parTrans" cxnId="{F01467D8-C6C9-405C-BC58-F0C03CD0ED2F}">
      <dgm:prSet/>
      <dgm:spPr/>
      <dgm:t>
        <a:bodyPr/>
        <a:lstStyle/>
        <a:p>
          <a:endParaRPr lang="en-US"/>
        </a:p>
      </dgm:t>
    </dgm:pt>
    <dgm:pt modelId="{DC834C14-6CA4-4BC2-9532-52A6B5A2A2BF}" type="sibTrans" cxnId="{F01467D8-C6C9-405C-BC58-F0C03CD0ED2F}">
      <dgm:prSet/>
      <dgm:spPr/>
      <dgm:t>
        <a:bodyPr/>
        <a:lstStyle/>
        <a:p>
          <a:endParaRPr lang="en-US"/>
        </a:p>
      </dgm:t>
    </dgm:pt>
    <dgm:pt modelId="{290E57A4-48B0-42F9-A064-1D6374834648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baseline="0" dirty="0" smtClean="0">
              <a:solidFill>
                <a:schemeClr val="tx1"/>
              </a:solidFill>
            </a:rPr>
            <a:t>FB 9000 Series: 9008, 9006, 9011, 9004, 9003, 9007, 9005</a:t>
          </a:r>
          <a:endParaRPr lang="en-US" sz="800" baseline="0" dirty="0">
            <a:solidFill>
              <a:schemeClr val="tx1"/>
            </a:solidFill>
          </a:endParaRPr>
        </a:p>
      </dgm:t>
    </dgm:pt>
    <dgm:pt modelId="{9C0E4A5D-4B2A-41BA-A510-46EAC824E294}" type="parTrans" cxnId="{F530BD0C-5258-4D12-9DCA-BFEF3F7D72C2}">
      <dgm:prSet/>
      <dgm:spPr/>
      <dgm:t>
        <a:bodyPr/>
        <a:lstStyle/>
        <a:p>
          <a:endParaRPr lang="en-US"/>
        </a:p>
      </dgm:t>
    </dgm:pt>
    <dgm:pt modelId="{E62EFFFF-7409-4E65-A0F5-9BCD33684893}" type="sibTrans" cxnId="{F530BD0C-5258-4D12-9DCA-BFEF3F7D72C2}">
      <dgm:prSet/>
      <dgm:spPr/>
      <dgm:t>
        <a:bodyPr/>
        <a:lstStyle/>
        <a:p>
          <a:endParaRPr lang="en-US"/>
        </a:p>
      </dgm:t>
    </dgm:pt>
    <dgm:pt modelId="{96CFB5DC-77CE-4D2F-98A2-5EF59218D732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200" baseline="0" dirty="0" smtClean="0">
              <a:solidFill>
                <a:schemeClr val="tx1"/>
              </a:solidFill>
            </a:rPr>
            <a:t>Manufacturing</a:t>
          </a:r>
          <a:endParaRPr lang="en-US" sz="1200" baseline="0" dirty="0">
            <a:solidFill>
              <a:schemeClr val="tx1"/>
            </a:solidFill>
          </a:endParaRPr>
        </a:p>
      </dgm:t>
    </dgm:pt>
    <dgm:pt modelId="{C21211B3-C261-4A26-A4DB-9CBA5E2B8D62}" type="parTrans" cxnId="{6B4CD4BD-3D44-4ABA-B119-DF67394EDF98}">
      <dgm:prSet/>
      <dgm:spPr/>
      <dgm:t>
        <a:bodyPr/>
        <a:lstStyle/>
        <a:p>
          <a:endParaRPr lang="en-US"/>
        </a:p>
      </dgm:t>
    </dgm:pt>
    <dgm:pt modelId="{51F8F63F-C4B6-40BA-B58E-45A958493A88}" type="sibTrans" cxnId="{6B4CD4BD-3D44-4ABA-B119-DF67394EDF98}">
      <dgm:prSet/>
      <dgm:spPr/>
      <dgm:t>
        <a:bodyPr/>
        <a:lstStyle/>
        <a:p>
          <a:endParaRPr lang="en-US"/>
        </a:p>
      </dgm:t>
    </dgm:pt>
    <dgm:pt modelId="{941F5AAB-E4C8-4EE9-AA29-D65E648CC40E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100" u="sng" baseline="0" dirty="0" smtClean="0">
              <a:solidFill>
                <a:schemeClr val="tx1"/>
              </a:solidFill>
            </a:rPr>
            <a:t>Sustainability</a:t>
          </a:r>
          <a:endParaRPr lang="en-US" sz="1100" u="sng" baseline="0" dirty="0">
            <a:solidFill>
              <a:schemeClr val="tx1"/>
            </a:solidFill>
          </a:endParaRPr>
        </a:p>
      </dgm:t>
    </dgm:pt>
    <dgm:pt modelId="{435B63F9-A784-441C-9059-FBA01AE5F5A0}" type="parTrans" cxnId="{1EE38B0E-384B-4CEC-84BA-027863F39788}">
      <dgm:prSet/>
      <dgm:spPr/>
      <dgm:t>
        <a:bodyPr/>
        <a:lstStyle/>
        <a:p>
          <a:endParaRPr lang="en-US"/>
        </a:p>
      </dgm:t>
    </dgm:pt>
    <dgm:pt modelId="{AE7513FF-B84F-4300-9682-804D1DF068F1}" type="sibTrans" cxnId="{1EE38B0E-384B-4CEC-84BA-027863F39788}">
      <dgm:prSet/>
      <dgm:spPr/>
      <dgm:t>
        <a:bodyPr/>
        <a:lstStyle/>
        <a:p>
          <a:endParaRPr lang="en-US"/>
        </a:p>
      </dgm:t>
    </dgm:pt>
    <dgm:pt modelId="{9C7C15EA-777C-493D-9407-8C196F7A05CD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100" baseline="0" dirty="0" smtClean="0">
              <a:solidFill>
                <a:schemeClr val="tx1"/>
              </a:solidFill>
            </a:rPr>
            <a:t>Social, Environmental, Economic</a:t>
          </a:r>
          <a:endParaRPr lang="en-US" sz="1100" baseline="0" dirty="0">
            <a:solidFill>
              <a:schemeClr val="tx1"/>
            </a:solidFill>
          </a:endParaRPr>
        </a:p>
      </dgm:t>
    </dgm:pt>
    <dgm:pt modelId="{88F83D1B-9A78-4392-BDCB-B98052A19521}" type="parTrans" cxnId="{621642A2-1DF1-4FD2-BF97-558E2776EABB}">
      <dgm:prSet/>
      <dgm:spPr/>
      <dgm:t>
        <a:bodyPr/>
        <a:lstStyle/>
        <a:p>
          <a:endParaRPr lang="en-US"/>
        </a:p>
      </dgm:t>
    </dgm:pt>
    <dgm:pt modelId="{52AB0D29-7D44-447A-ADFB-C9E34E61C70A}" type="sibTrans" cxnId="{621642A2-1DF1-4FD2-BF97-558E2776EABB}">
      <dgm:prSet/>
      <dgm:spPr/>
      <dgm:t>
        <a:bodyPr/>
        <a:lstStyle/>
        <a:p>
          <a:endParaRPr lang="en-US"/>
        </a:p>
      </dgm:t>
    </dgm:pt>
    <dgm:pt modelId="{8B414AA4-1A4E-4350-9E64-FFF1CE7F06DB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900" u="sng" baseline="0" dirty="0" smtClean="0">
              <a:solidFill>
                <a:schemeClr val="tx1"/>
              </a:solidFill>
            </a:rPr>
            <a:t>Leveraging</a:t>
          </a:r>
          <a:endParaRPr lang="en-US" sz="900" u="sng" baseline="0" dirty="0">
            <a:solidFill>
              <a:schemeClr val="tx1"/>
            </a:solidFill>
          </a:endParaRPr>
        </a:p>
      </dgm:t>
    </dgm:pt>
    <dgm:pt modelId="{5B82BAAB-DC66-4177-837D-E8434750982A}" type="parTrans" cxnId="{03C63463-35A4-4791-9F0B-E23ED640A1C8}">
      <dgm:prSet/>
      <dgm:spPr/>
      <dgm:t>
        <a:bodyPr/>
        <a:lstStyle/>
        <a:p>
          <a:endParaRPr lang="en-US"/>
        </a:p>
      </dgm:t>
    </dgm:pt>
    <dgm:pt modelId="{684B9D98-8AF6-4BD4-8CF3-32E3EB3F6F11}" type="sibTrans" cxnId="{03C63463-35A4-4791-9F0B-E23ED640A1C8}">
      <dgm:prSet/>
      <dgm:spPr/>
      <dgm:t>
        <a:bodyPr/>
        <a:lstStyle/>
        <a:p>
          <a:endParaRPr lang="en-US"/>
        </a:p>
      </dgm:t>
    </dgm:pt>
    <dgm:pt modelId="{3F626816-7B26-4294-9C06-2E758CEAA353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900" baseline="0" dirty="0" smtClean="0">
              <a:solidFill>
                <a:schemeClr val="tx1"/>
              </a:solidFill>
            </a:rPr>
            <a:t>Private</a:t>
          </a:r>
          <a:endParaRPr lang="en-US" sz="900" baseline="0" dirty="0">
            <a:solidFill>
              <a:schemeClr val="tx1"/>
            </a:solidFill>
          </a:endParaRPr>
        </a:p>
      </dgm:t>
    </dgm:pt>
    <dgm:pt modelId="{8A92B8C2-8DBA-4A05-AE7A-4E514E24EE1B}" type="parTrans" cxnId="{62BADB15-E083-49E3-8CC3-AD9ED5A78352}">
      <dgm:prSet/>
      <dgm:spPr/>
      <dgm:t>
        <a:bodyPr/>
        <a:lstStyle/>
        <a:p>
          <a:endParaRPr lang="en-US"/>
        </a:p>
      </dgm:t>
    </dgm:pt>
    <dgm:pt modelId="{F6FBAF66-5177-49E3-BF01-5FF589CDE429}" type="sibTrans" cxnId="{62BADB15-E083-49E3-8CC3-AD9ED5A78352}">
      <dgm:prSet/>
      <dgm:spPr/>
      <dgm:t>
        <a:bodyPr/>
        <a:lstStyle/>
        <a:p>
          <a:endParaRPr lang="en-US"/>
        </a:p>
      </dgm:t>
    </dgm:pt>
    <dgm:pt modelId="{ECE705BA-4754-412B-87FC-4666722C6290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900" baseline="0" dirty="0" smtClean="0">
              <a:solidFill>
                <a:schemeClr val="tx1"/>
              </a:solidFill>
            </a:rPr>
            <a:t>Federal</a:t>
          </a:r>
          <a:endParaRPr lang="en-US" sz="900" baseline="0" dirty="0">
            <a:solidFill>
              <a:schemeClr val="tx1"/>
            </a:solidFill>
          </a:endParaRPr>
        </a:p>
      </dgm:t>
    </dgm:pt>
    <dgm:pt modelId="{1592D5C8-D790-4FF0-8381-5DE96578D63A}" type="parTrans" cxnId="{40C89CCC-1D70-4B15-BD19-C6F57AD1352A}">
      <dgm:prSet/>
      <dgm:spPr/>
      <dgm:t>
        <a:bodyPr/>
        <a:lstStyle/>
        <a:p>
          <a:endParaRPr lang="en-US"/>
        </a:p>
      </dgm:t>
    </dgm:pt>
    <dgm:pt modelId="{D67CD427-B5FC-46D5-8509-6C98A344E51C}" type="sibTrans" cxnId="{40C89CCC-1D70-4B15-BD19-C6F57AD1352A}">
      <dgm:prSet/>
      <dgm:spPr/>
      <dgm:t>
        <a:bodyPr/>
        <a:lstStyle/>
        <a:p>
          <a:endParaRPr lang="en-US"/>
        </a:p>
      </dgm:t>
    </dgm:pt>
    <dgm:pt modelId="{9083FCA5-EBD1-404B-8D79-2887BE95F25F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900" baseline="0" dirty="0" smtClean="0">
              <a:solidFill>
                <a:schemeClr val="tx1"/>
              </a:solidFill>
            </a:rPr>
            <a:t>State/Local</a:t>
          </a:r>
          <a:endParaRPr lang="en-US" sz="900" baseline="0" dirty="0">
            <a:solidFill>
              <a:schemeClr val="tx1"/>
            </a:solidFill>
          </a:endParaRPr>
        </a:p>
      </dgm:t>
    </dgm:pt>
    <dgm:pt modelId="{3C76C845-E8FD-4ECB-B266-D112C4ED483E}" type="parTrans" cxnId="{497BF680-83CD-4CAB-A27A-6E0B88C79616}">
      <dgm:prSet/>
      <dgm:spPr/>
      <dgm:t>
        <a:bodyPr/>
        <a:lstStyle/>
        <a:p>
          <a:endParaRPr lang="en-US"/>
        </a:p>
      </dgm:t>
    </dgm:pt>
    <dgm:pt modelId="{2CC34681-45DD-463B-9B1C-20CAE394FC7D}" type="sibTrans" cxnId="{497BF680-83CD-4CAB-A27A-6E0B88C79616}">
      <dgm:prSet/>
      <dgm:spPr/>
      <dgm:t>
        <a:bodyPr/>
        <a:lstStyle/>
        <a:p>
          <a:endParaRPr lang="en-US"/>
        </a:p>
      </dgm:t>
    </dgm:pt>
    <dgm:pt modelId="{71818272-4B6A-4C11-B6AA-DE832F788CAF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100" baseline="0" dirty="0" smtClean="0">
              <a:solidFill>
                <a:schemeClr val="tx1"/>
              </a:solidFill>
            </a:rPr>
            <a:t>Co-generation</a:t>
          </a:r>
          <a:endParaRPr lang="en-US" sz="1100" baseline="0" dirty="0">
            <a:solidFill>
              <a:schemeClr val="tx1"/>
            </a:solidFill>
          </a:endParaRPr>
        </a:p>
      </dgm:t>
    </dgm:pt>
    <dgm:pt modelId="{BED606C9-D069-4FCC-99A1-6F69F651219F}" type="parTrans" cxnId="{B312DEC1-AFB0-4566-9857-5BB0D6CB6D16}">
      <dgm:prSet/>
      <dgm:spPr/>
      <dgm:t>
        <a:bodyPr/>
        <a:lstStyle/>
        <a:p>
          <a:endParaRPr lang="en-US"/>
        </a:p>
      </dgm:t>
    </dgm:pt>
    <dgm:pt modelId="{7003F702-0F45-4363-BA74-851256EDA803}" type="sibTrans" cxnId="{B312DEC1-AFB0-4566-9857-5BB0D6CB6D16}">
      <dgm:prSet/>
      <dgm:spPr/>
      <dgm:t>
        <a:bodyPr/>
        <a:lstStyle/>
        <a:p>
          <a:endParaRPr lang="en-US"/>
        </a:p>
      </dgm:t>
    </dgm:pt>
    <dgm:pt modelId="{23C0A391-0C0D-4679-8DE8-6098C78F9702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100" baseline="0" dirty="0" smtClean="0">
              <a:solidFill>
                <a:schemeClr val="tx1"/>
              </a:solidFill>
            </a:rPr>
            <a:t>Co-products</a:t>
          </a:r>
          <a:endParaRPr lang="en-US" sz="1100" baseline="0" dirty="0">
            <a:solidFill>
              <a:schemeClr val="tx1"/>
            </a:solidFill>
          </a:endParaRPr>
        </a:p>
      </dgm:t>
    </dgm:pt>
    <dgm:pt modelId="{84A5A34A-1A1B-453C-87B2-834E4068E137}" type="parTrans" cxnId="{773D135D-0D82-4300-864D-B57B4EEE7832}">
      <dgm:prSet/>
      <dgm:spPr/>
      <dgm:t>
        <a:bodyPr/>
        <a:lstStyle/>
        <a:p>
          <a:endParaRPr lang="en-US"/>
        </a:p>
      </dgm:t>
    </dgm:pt>
    <dgm:pt modelId="{84943DC4-4133-4127-A7FF-C6AB9D54D8A5}" type="sibTrans" cxnId="{773D135D-0D82-4300-864D-B57B4EEE7832}">
      <dgm:prSet/>
      <dgm:spPr/>
      <dgm:t>
        <a:bodyPr/>
        <a:lstStyle/>
        <a:p>
          <a:endParaRPr lang="en-US"/>
        </a:p>
      </dgm:t>
    </dgm:pt>
    <dgm:pt modelId="{A18DD9DC-33DB-4971-89D3-9FE2CF5D053E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100" u="sng" baseline="0" dirty="0" smtClean="0">
              <a:solidFill>
                <a:schemeClr val="tx1"/>
              </a:solidFill>
            </a:rPr>
            <a:t>Bioeconomy Expansion</a:t>
          </a:r>
          <a:endParaRPr lang="en-US" sz="1100" u="sng" baseline="0" dirty="0">
            <a:solidFill>
              <a:schemeClr val="tx1"/>
            </a:solidFill>
          </a:endParaRPr>
        </a:p>
      </dgm:t>
    </dgm:pt>
    <dgm:pt modelId="{C52DB6A3-E40E-47FF-B338-FDACFC218611}" type="parTrans" cxnId="{DFB28061-53DE-403C-A034-9D720C763FF1}">
      <dgm:prSet/>
      <dgm:spPr/>
      <dgm:t>
        <a:bodyPr/>
        <a:lstStyle/>
        <a:p>
          <a:endParaRPr lang="en-US"/>
        </a:p>
      </dgm:t>
    </dgm:pt>
    <dgm:pt modelId="{FB867481-990A-40CF-831B-6BF464CC00A8}" type="sibTrans" cxnId="{DFB28061-53DE-403C-A034-9D720C763FF1}">
      <dgm:prSet/>
      <dgm:spPr/>
      <dgm:t>
        <a:bodyPr/>
        <a:lstStyle/>
        <a:p>
          <a:endParaRPr lang="en-US"/>
        </a:p>
      </dgm:t>
    </dgm:pt>
    <dgm:pt modelId="{64F58811-16DD-4699-9941-9EE877A9C453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Bio-Chemical, </a:t>
          </a:r>
          <a:endParaRPr lang="en-US" sz="1000" baseline="0" dirty="0">
            <a:solidFill>
              <a:schemeClr val="tx1"/>
            </a:solidFill>
          </a:endParaRPr>
        </a:p>
      </dgm:t>
    </dgm:pt>
    <dgm:pt modelId="{7668C8D8-DDA5-49C4-A566-0646AE9CB818}" type="parTrans" cxnId="{EE683656-8D68-4BA7-A0DD-ED4612353E12}">
      <dgm:prSet/>
      <dgm:spPr/>
      <dgm:t>
        <a:bodyPr/>
        <a:lstStyle/>
        <a:p>
          <a:endParaRPr lang="en-US"/>
        </a:p>
      </dgm:t>
    </dgm:pt>
    <dgm:pt modelId="{3ADACC98-21AF-4C43-AF2E-D3E59A760AAC}" type="sibTrans" cxnId="{EE683656-8D68-4BA7-A0DD-ED4612353E12}">
      <dgm:prSet/>
      <dgm:spPr/>
      <dgm:t>
        <a:bodyPr/>
        <a:lstStyle/>
        <a:p>
          <a:endParaRPr lang="en-US"/>
        </a:p>
      </dgm:t>
    </dgm:pt>
    <dgm:pt modelId="{AED79385-DBD3-424C-B4C2-55F0C93B1D16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Thermo-Chemical</a:t>
          </a:r>
          <a:endParaRPr lang="en-US" sz="1000" baseline="0" dirty="0">
            <a:solidFill>
              <a:schemeClr val="tx1"/>
            </a:solidFill>
          </a:endParaRPr>
        </a:p>
      </dgm:t>
    </dgm:pt>
    <dgm:pt modelId="{5B919B77-4454-44B6-9D84-47114BFEADA7}" type="parTrans" cxnId="{FCA6EC33-0C5E-434E-83DF-B6731552894D}">
      <dgm:prSet/>
      <dgm:spPr/>
      <dgm:t>
        <a:bodyPr/>
        <a:lstStyle/>
        <a:p>
          <a:endParaRPr lang="en-US"/>
        </a:p>
      </dgm:t>
    </dgm:pt>
    <dgm:pt modelId="{61D94EB7-2748-4E07-B5A5-1AF56DA4FB0B}" type="sibTrans" cxnId="{FCA6EC33-0C5E-434E-83DF-B6731552894D}">
      <dgm:prSet/>
      <dgm:spPr/>
      <dgm:t>
        <a:bodyPr/>
        <a:lstStyle/>
        <a:p>
          <a:endParaRPr lang="en-US"/>
        </a:p>
      </dgm:t>
    </dgm:pt>
    <dgm:pt modelId="{94116258-1636-4D27-BBB3-0A6CF5CE5E8B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1000" baseline="0" dirty="0" smtClean="0">
              <a:solidFill>
                <a:schemeClr val="tx1"/>
              </a:solidFill>
            </a:rPr>
            <a:t>Hybrid</a:t>
          </a:r>
          <a:endParaRPr lang="en-US" sz="1000" baseline="0" dirty="0">
            <a:solidFill>
              <a:schemeClr val="tx1"/>
            </a:solidFill>
          </a:endParaRPr>
        </a:p>
      </dgm:t>
    </dgm:pt>
    <dgm:pt modelId="{67B1899A-CFF6-4DAB-A7CD-E0F8457B6564}" type="parTrans" cxnId="{08EB8060-881F-42D8-AA78-A49C07C84290}">
      <dgm:prSet/>
      <dgm:spPr/>
      <dgm:t>
        <a:bodyPr/>
        <a:lstStyle/>
        <a:p>
          <a:endParaRPr lang="en-US"/>
        </a:p>
      </dgm:t>
    </dgm:pt>
    <dgm:pt modelId="{70CA37C0-F8DD-4E08-8805-6397534011A2}" type="sibTrans" cxnId="{08EB8060-881F-42D8-AA78-A49C07C84290}">
      <dgm:prSet/>
      <dgm:spPr/>
      <dgm:t>
        <a:bodyPr/>
        <a:lstStyle/>
        <a:p>
          <a:endParaRPr lang="en-US"/>
        </a:p>
      </dgm:t>
    </dgm:pt>
    <dgm:pt modelId="{0CB5DEE4-ED67-4B77-BB13-0FA2DD5841AC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</a:rPr>
            <a:t>Farm to Fleet</a:t>
          </a:r>
          <a:endParaRPr lang="en-US" sz="800" dirty="0">
            <a:solidFill>
              <a:schemeClr val="tx1"/>
            </a:solidFill>
          </a:endParaRPr>
        </a:p>
      </dgm:t>
    </dgm:pt>
    <dgm:pt modelId="{6A6E4D86-473E-4C58-A488-EE9ED66C1737}" type="parTrans" cxnId="{95155A6A-B58C-438A-A7AB-CFCA80C587EC}">
      <dgm:prSet/>
      <dgm:spPr/>
      <dgm:t>
        <a:bodyPr/>
        <a:lstStyle/>
        <a:p>
          <a:endParaRPr lang="en-US"/>
        </a:p>
      </dgm:t>
    </dgm:pt>
    <dgm:pt modelId="{8426F275-E5AB-4602-912F-E96C2EEA83B8}" type="sibTrans" cxnId="{95155A6A-B58C-438A-A7AB-CFCA80C587EC}">
      <dgm:prSet/>
      <dgm:spPr/>
      <dgm:t>
        <a:bodyPr/>
        <a:lstStyle/>
        <a:p>
          <a:endParaRPr lang="en-US"/>
        </a:p>
      </dgm:t>
    </dgm:pt>
    <dgm:pt modelId="{8FD03FF0-5AD6-4AFC-A65A-0D77D88B43C5}">
      <dgm:prSet phldrT="[Text]" custT="1"/>
      <dgm:spPr>
        <a:solidFill>
          <a:srgbClr val="FFFF99"/>
        </a:solidFill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</a:rPr>
            <a:t>Bio Economy</a:t>
          </a:r>
          <a:endParaRPr lang="en-US" sz="800" dirty="0">
            <a:solidFill>
              <a:schemeClr val="tx1"/>
            </a:solidFill>
          </a:endParaRPr>
        </a:p>
      </dgm:t>
    </dgm:pt>
    <dgm:pt modelId="{4C7DE187-00F6-4997-9089-E9653AC5E995}" type="parTrans" cxnId="{39DC3EAE-C8E7-4E06-869A-9E3554642149}">
      <dgm:prSet/>
      <dgm:spPr/>
      <dgm:t>
        <a:bodyPr/>
        <a:lstStyle/>
        <a:p>
          <a:endParaRPr lang="en-US"/>
        </a:p>
      </dgm:t>
    </dgm:pt>
    <dgm:pt modelId="{62588F5B-445A-4F4E-AFBB-51D35D990AAF}" type="sibTrans" cxnId="{39DC3EAE-C8E7-4E06-869A-9E3554642149}">
      <dgm:prSet/>
      <dgm:spPr/>
      <dgm:t>
        <a:bodyPr/>
        <a:lstStyle/>
        <a:p>
          <a:endParaRPr lang="en-US"/>
        </a:p>
      </dgm:t>
    </dgm:pt>
    <dgm:pt modelId="{367CF919-A0B9-4831-9A5B-BF5C89BC4A4C}" type="pres">
      <dgm:prSet presAssocID="{28AFC218-1254-4E29-A626-237C33F38F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C5EA0E-4140-462C-A151-278BC6604EC0}" type="pres">
      <dgm:prSet presAssocID="{89D2D6F4-E488-4176-B400-31FA1A516AFF}" presName="node" presStyleLbl="node1" presStyleIdx="0" presStyleCnt="14" custScaleX="99376" custScaleY="261683" custLinFactNeighborX="-16702" custLinFactNeighborY="592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CD77A3-8B28-49EF-AD6A-EA9A951DE8FC}" type="pres">
      <dgm:prSet presAssocID="{E80ACB20-5DA6-4254-A1C4-6978AA3EB60F}" presName="sibTrans" presStyleLbl="sibTrans2D1" presStyleIdx="0" presStyleCnt="13" custScaleX="130617" custScaleY="136322"/>
      <dgm:spPr/>
      <dgm:t>
        <a:bodyPr/>
        <a:lstStyle/>
        <a:p>
          <a:endParaRPr lang="en-US"/>
        </a:p>
      </dgm:t>
    </dgm:pt>
    <dgm:pt modelId="{BFA25FB0-43D2-4A55-BB07-9AFE9F096EAF}" type="pres">
      <dgm:prSet presAssocID="{E80ACB20-5DA6-4254-A1C4-6978AA3EB60F}" presName="connectorText" presStyleLbl="sibTrans2D1" presStyleIdx="0" presStyleCnt="13"/>
      <dgm:spPr/>
      <dgm:t>
        <a:bodyPr/>
        <a:lstStyle/>
        <a:p>
          <a:endParaRPr lang="en-US"/>
        </a:p>
      </dgm:t>
    </dgm:pt>
    <dgm:pt modelId="{496E3293-3418-4180-8172-CA28A2E169EE}" type="pres">
      <dgm:prSet presAssocID="{FABB688F-6959-46D4-9BA0-09D46BC45134}" presName="node" presStyleLbl="node1" presStyleIdx="1" presStyleCnt="14" custLinFactNeighborX="-23915" custLinFactNeighborY="69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C7D80-B7D7-4405-ADE0-52CC09C4966C}" type="pres">
      <dgm:prSet presAssocID="{C082A506-067F-4202-BEEA-1A260F37CBEF}" presName="sibTrans" presStyleLbl="sibTrans2D1" presStyleIdx="1" presStyleCnt="13" custScaleX="117532" custScaleY="136322"/>
      <dgm:spPr/>
      <dgm:t>
        <a:bodyPr/>
        <a:lstStyle/>
        <a:p>
          <a:endParaRPr lang="en-US"/>
        </a:p>
      </dgm:t>
    </dgm:pt>
    <dgm:pt modelId="{1A8AB178-B602-4C0B-A2EF-D66C4113D288}" type="pres">
      <dgm:prSet presAssocID="{C082A506-067F-4202-BEEA-1A260F37CBEF}" presName="connectorText" presStyleLbl="sibTrans2D1" presStyleIdx="1" presStyleCnt="13"/>
      <dgm:spPr/>
      <dgm:t>
        <a:bodyPr/>
        <a:lstStyle/>
        <a:p>
          <a:endParaRPr lang="en-US"/>
        </a:p>
      </dgm:t>
    </dgm:pt>
    <dgm:pt modelId="{F6000DCA-88E2-4A02-AE21-F6B7AC06DC7B}" type="pres">
      <dgm:prSet presAssocID="{6AD191E0-1DF5-4A21-8A5A-7505E0F70033}" presName="node" presStyleLbl="node1" presStyleIdx="2" presStyleCnt="14" custScaleY="280090" custLinFactY="32842" custLinFactNeighborX="-3559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6F5ED1-1917-4F8E-A90B-8586B2B06E45}" type="pres">
      <dgm:prSet presAssocID="{26B7EF19-A950-405F-9533-A9315731E20D}" presName="sibTrans" presStyleLbl="sibTrans2D1" presStyleIdx="2" presStyleCnt="13" custAng="21586718" custScaleX="117569" custScaleY="136322" custLinFactNeighborX="17228" custLinFactNeighborY="-15589"/>
      <dgm:spPr/>
      <dgm:t>
        <a:bodyPr/>
        <a:lstStyle/>
        <a:p>
          <a:endParaRPr lang="en-US"/>
        </a:p>
      </dgm:t>
    </dgm:pt>
    <dgm:pt modelId="{4A292EBF-76D4-44B5-9D66-78E14327B8EB}" type="pres">
      <dgm:prSet presAssocID="{26B7EF19-A950-405F-9533-A9315731E20D}" presName="connectorText" presStyleLbl="sibTrans2D1" presStyleIdx="2" presStyleCnt="13"/>
      <dgm:spPr/>
      <dgm:t>
        <a:bodyPr/>
        <a:lstStyle/>
        <a:p>
          <a:endParaRPr lang="en-US"/>
        </a:p>
      </dgm:t>
    </dgm:pt>
    <dgm:pt modelId="{542F9DAD-A2DD-4402-AADA-EC26198E4123}" type="pres">
      <dgm:prSet presAssocID="{A6F8CE20-18E0-4894-A230-DA73A47FE4CB}" presName="node" presStyleLbl="node1" presStyleIdx="3" presStyleCnt="14" custScaleX="88442" custScaleY="212772" custLinFactY="22013" custLinFactNeighborX="-35388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041657-F417-4EAA-B32B-EA8957C992ED}" type="pres">
      <dgm:prSet presAssocID="{C5255A53-9697-47CC-A72D-2C7EDB94CE52}" presName="sibTrans" presStyleLbl="sibTrans2D1" presStyleIdx="3" presStyleCnt="13" custAng="11582635" custFlipHor="1" custScaleX="279840" custScaleY="149220" custLinFactX="-1407210" custLinFactNeighborX="-1500000" custLinFactNeighborY="-36027"/>
      <dgm:spPr/>
      <dgm:t>
        <a:bodyPr/>
        <a:lstStyle/>
        <a:p>
          <a:endParaRPr lang="en-US"/>
        </a:p>
      </dgm:t>
    </dgm:pt>
    <dgm:pt modelId="{155FD606-B23D-4716-A75C-3487EDDF6E69}" type="pres">
      <dgm:prSet presAssocID="{C5255A53-9697-47CC-A72D-2C7EDB94CE52}" presName="connectorText" presStyleLbl="sibTrans2D1" presStyleIdx="3" presStyleCnt="13"/>
      <dgm:spPr/>
      <dgm:t>
        <a:bodyPr/>
        <a:lstStyle/>
        <a:p>
          <a:endParaRPr lang="en-US"/>
        </a:p>
      </dgm:t>
    </dgm:pt>
    <dgm:pt modelId="{D15E2D89-FC65-419B-88BD-6CA403D58F16}" type="pres">
      <dgm:prSet presAssocID="{A0EAC64B-01C5-4C3B-8823-AEC863F99FF1}" presName="node" presStyleLbl="node1" presStyleIdx="4" presStyleCnt="14" custScaleY="210996" custLinFactY="34440" custLinFactNeighborX="-4139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388981-3DF6-4443-A2D7-3790254018EE}" type="pres">
      <dgm:prSet presAssocID="{FBBCE6C8-1717-4B50-8189-D1DBB8079B18}" presName="sibTrans" presStyleLbl="sibTrans2D1" presStyleIdx="4" presStyleCnt="13" custAng="9829755" custScaleX="219251" custScaleY="136322" custLinFactNeighborX="65046" custLinFactNeighborY="7582"/>
      <dgm:spPr/>
      <dgm:t>
        <a:bodyPr/>
        <a:lstStyle/>
        <a:p>
          <a:endParaRPr lang="en-US"/>
        </a:p>
      </dgm:t>
    </dgm:pt>
    <dgm:pt modelId="{733A52A6-CB91-4577-9D07-2E287BB624CD}" type="pres">
      <dgm:prSet presAssocID="{FBBCE6C8-1717-4B50-8189-D1DBB8079B18}" presName="connectorText" presStyleLbl="sibTrans2D1" presStyleIdx="4" presStyleCnt="13"/>
      <dgm:spPr/>
      <dgm:t>
        <a:bodyPr/>
        <a:lstStyle/>
        <a:p>
          <a:endParaRPr lang="en-US"/>
        </a:p>
      </dgm:t>
    </dgm:pt>
    <dgm:pt modelId="{773E797A-C661-4130-8A7B-457C29D83A4B}" type="pres">
      <dgm:prSet presAssocID="{1AC838B3-89A0-475B-A2A5-3C4FEEB2729E}" presName="node" presStyleLbl="node1" presStyleIdx="5" presStyleCnt="14" custScaleX="242846" custScaleY="145774" custLinFactY="21035" custLinFactNeighborX="-2229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0DE4D-04D8-44F4-AC4A-2EFFC0E396AA}" type="pres">
      <dgm:prSet presAssocID="{670F9D9D-680D-4288-9E95-6D6845A89E55}" presName="sibTrans" presStyleLbl="sibTrans2D1" presStyleIdx="5" presStyleCnt="13" custAng="10800000" custScaleX="135109" custScaleY="136322" custLinFactNeighborX="-5287" custLinFactNeighborY="-3591"/>
      <dgm:spPr/>
      <dgm:t>
        <a:bodyPr/>
        <a:lstStyle/>
        <a:p>
          <a:endParaRPr lang="en-US"/>
        </a:p>
      </dgm:t>
    </dgm:pt>
    <dgm:pt modelId="{807E5AFA-15F3-4F92-A612-BFD7E4E4325B}" type="pres">
      <dgm:prSet presAssocID="{670F9D9D-680D-4288-9E95-6D6845A89E55}" presName="connectorText" presStyleLbl="sibTrans2D1" presStyleIdx="5" presStyleCnt="13"/>
      <dgm:spPr/>
      <dgm:t>
        <a:bodyPr/>
        <a:lstStyle/>
        <a:p>
          <a:endParaRPr lang="en-US"/>
        </a:p>
      </dgm:t>
    </dgm:pt>
    <dgm:pt modelId="{226E3597-58EC-4E75-A1CC-5C11109F2533}" type="pres">
      <dgm:prSet presAssocID="{6224F5E8-7506-4D29-A0A2-16B035F8F9D7}" presName="node" presStyleLbl="node1" presStyleIdx="6" presStyleCnt="14" custScaleY="195579" custLinFactY="16515" custLinFactNeighborX="-11475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20C5C5-6A94-45BF-B196-1279183B9488}" type="pres">
      <dgm:prSet presAssocID="{5FD23EDB-5232-4BE5-A6E5-0DFA15C36600}" presName="sibTrans" presStyleLbl="sibTrans2D1" presStyleIdx="6" presStyleCnt="13" custAng="10757278" custScaleX="117563" custScaleY="136322"/>
      <dgm:spPr/>
      <dgm:t>
        <a:bodyPr/>
        <a:lstStyle/>
        <a:p>
          <a:endParaRPr lang="en-US"/>
        </a:p>
      </dgm:t>
    </dgm:pt>
    <dgm:pt modelId="{5CE00452-66CB-4F8D-AFF7-DA4C75415EFD}" type="pres">
      <dgm:prSet presAssocID="{5FD23EDB-5232-4BE5-A6E5-0DFA15C36600}" presName="connectorText" presStyleLbl="sibTrans2D1" presStyleIdx="6" presStyleCnt="13"/>
      <dgm:spPr/>
      <dgm:t>
        <a:bodyPr/>
        <a:lstStyle/>
        <a:p>
          <a:endParaRPr lang="en-US"/>
        </a:p>
      </dgm:t>
    </dgm:pt>
    <dgm:pt modelId="{5B7AC3AA-E388-4B58-97EC-C65A3F56C718}" type="pres">
      <dgm:prSet presAssocID="{5D9A295A-F37B-4C76-B3F6-4CDA9F9C77BA}" presName="node" presStyleLbl="node1" presStyleIdx="7" presStyleCnt="14" custScaleY="214810" custLinFactNeighborX="-8543" custLinFactNeighborY="858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8E7BDD-9A8D-47B8-A339-C37677059E01}" type="pres">
      <dgm:prSet presAssocID="{A89C955F-C87D-41E3-83BB-61A861C33089}" presName="sibTrans" presStyleLbl="sibTrans2D1" presStyleIdx="7" presStyleCnt="13" custAng="9366822" custScaleX="99577" custScaleY="136322" custLinFactX="800000" custLinFactY="-200000" custLinFactNeighborX="874056" custLinFactNeighborY="-287865"/>
      <dgm:spPr/>
      <dgm:t>
        <a:bodyPr/>
        <a:lstStyle/>
        <a:p>
          <a:endParaRPr lang="en-US"/>
        </a:p>
      </dgm:t>
    </dgm:pt>
    <dgm:pt modelId="{DF774DCF-BD6A-460C-92CF-A63A00300709}" type="pres">
      <dgm:prSet presAssocID="{A89C955F-C87D-41E3-83BB-61A861C33089}" presName="connectorText" presStyleLbl="sibTrans2D1" presStyleIdx="7" presStyleCnt="13"/>
      <dgm:spPr/>
      <dgm:t>
        <a:bodyPr/>
        <a:lstStyle/>
        <a:p>
          <a:endParaRPr lang="en-US"/>
        </a:p>
      </dgm:t>
    </dgm:pt>
    <dgm:pt modelId="{48AD0FB4-A231-4AAB-ADBD-9152E6989198}" type="pres">
      <dgm:prSet presAssocID="{4FD8F681-D3DE-4F26-9B3A-C2D48EC6025A}" presName="node" presStyleLbl="node1" presStyleIdx="8" presStyleCnt="14" custLinFactNeighborX="-7645" custLinFactNeighborY="-331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524D8-D2E3-4915-84E9-903717884983}" type="pres">
      <dgm:prSet presAssocID="{A5464476-123E-44B8-A010-EEA56CF7A9F3}" presName="sibTrans" presStyleLbl="sibTrans2D1" presStyleIdx="8" presStyleCnt="13" custScaleX="117572" custScaleY="136322"/>
      <dgm:spPr/>
      <dgm:t>
        <a:bodyPr/>
        <a:lstStyle/>
        <a:p>
          <a:endParaRPr lang="en-US"/>
        </a:p>
      </dgm:t>
    </dgm:pt>
    <dgm:pt modelId="{6EAE9163-B742-4F1B-A18E-BF5EFB9B5BC3}" type="pres">
      <dgm:prSet presAssocID="{A5464476-123E-44B8-A010-EEA56CF7A9F3}" presName="connectorText" presStyleLbl="sibTrans2D1" presStyleIdx="8" presStyleCnt="13"/>
      <dgm:spPr/>
      <dgm:t>
        <a:bodyPr/>
        <a:lstStyle/>
        <a:p>
          <a:endParaRPr lang="en-US"/>
        </a:p>
      </dgm:t>
    </dgm:pt>
    <dgm:pt modelId="{5BD63384-6CBC-4F1C-A1F6-C707A6E68FE3}" type="pres">
      <dgm:prSet presAssocID="{A60DD138-E59B-4420-A36F-8B02F6794CAE}" presName="node" presStyleLbl="node1" presStyleIdx="9" presStyleCnt="14" custScaleY="149850" custLinFactY="-2946" custLinFactNeighborX="-146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950EF6-DE8E-4EA2-95C8-B2099039934D}" type="pres">
      <dgm:prSet presAssocID="{49A8827E-6EFD-431C-BE17-3A22689684A2}" presName="sibTrans" presStyleLbl="sibTrans2D1" presStyleIdx="9" presStyleCnt="13" custFlipHor="1" custScaleX="57763" custScaleY="136322" custLinFactY="-2354" custLinFactNeighborX="1882" custLinFactNeighborY="-100000"/>
      <dgm:spPr/>
      <dgm:t>
        <a:bodyPr/>
        <a:lstStyle/>
        <a:p>
          <a:endParaRPr lang="en-US"/>
        </a:p>
      </dgm:t>
    </dgm:pt>
    <dgm:pt modelId="{989D32BA-EA76-4BC9-9853-96C6926CF8AE}" type="pres">
      <dgm:prSet presAssocID="{49A8827E-6EFD-431C-BE17-3A22689684A2}" presName="connectorText" presStyleLbl="sibTrans2D1" presStyleIdx="9" presStyleCnt="13"/>
      <dgm:spPr/>
      <dgm:t>
        <a:bodyPr/>
        <a:lstStyle/>
        <a:p>
          <a:endParaRPr lang="en-US"/>
        </a:p>
      </dgm:t>
    </dgm:pt>
    <dgm:pt modelId="{3F7AAA74-768D-4F22-9439-7B1EEE05A128}" type="pres">
      <dgm:prSet presAssocID="{96CFB5DC-77CE-4D2F-98A2-5EF59218D732}" presName="node" presStyleLbl="node1" presStyleIdx="10" presStyleCnt="14" custLinFactNeighborX="-323" custLinFactNeighborY="51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9CBC7-8C36-47B9-A811-AE6CD3C28973}" type="pres">
      <dgm:prSet presAssocID="{51F8F63F-C4B6-40BA-B58E-45A958493A88}" presName="sibTrans" presStyleLbl="sibTrans2D1" presStyleIdx="10" presStyleCnt="13" custAng="21443351" custScaleX="141371" custScaleY="136322" custLinFactNeighborX="4353" custLinFactNeighborY="7122"/>
      <dgm:spPr/>
      <dgm:t>
        <a:bodyPr/>
        <a:lstStyle/>
        <a:p>
          <a:endParaRPr lang="en-US"/>
        </a:p>
      </dgm:t>
    </dgm:pt>
    <dgm:pt modelId="{942DD9C8-82B4-4240-B3BE-887216D5B4B8}" type="pres">
      <dgm:prSet presAssocID="{51F8F63F-C4B6-40BA-B58E-45A958493A88}" presName="connectorText" presStyleLbl="sibTrans2D1" presStyleIdx="10" presStyleCnt="13"/>
      <dgm:spPr/>
      <dgm:t>
        <a:bodyPr/>
        <a:lstStyle/>
        <a:p>
          <a:endParaRPr lang="en-US"/>
        </a:p>
      </dgm:t>
    </dgm:pt>
    <dgm:pt modelId="{9A385AA0-CD58-48D1-A000-BA1486DF6882}" type="pres">
      <dgm:prSet presAssocID="{A18DD9DC-33DB-4971-89D3-9FE2CF5D053E}" presName="node" presStyleLbl="node1" presStyleIdx="11" presStyleCnt="14" custScaleY="124366" custLinFactNeighborX="7753" custLinFactNeighborY="-1425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49DC18-5BBC-4B75-A1AD-F892D4A9B80B}" type="pres">
      <dgm:prSet presAssocID="{FB867481-990A-40CF-831B-6BF464CC00A8}" presName="sibTrans" presStyleLbl="sibTrans2D1" presStyleIdx="11" presStyleCnt="13" custAng="11713524" custFlipHor="0" custScaleX="24040" custScaleY="136322" custLinFactX="100000" custLinFactY="-46719" custLinFactNeighborX="122462" custLinFactNeighborY="-100000"/>
      <dgm:spPr/>
      <dgm:t>
        <a:bodyPr/>
        <a:lstStyle/>
        <a:p>
          <a:endParaRPr lang="en-US"/>
        </a:p>
      </dgm:t>
    </dgm:pt>
    <dgm:pt modelId="{E948A164-ACAB-43AC-AD1C-E44DC72FD519}" type="pres">
      <dgm:prSet presAssocID="{FB867481-990A-40CF-831B-6BF464CC00A8}" presName="connectorText" presStyleLbl="sibTrans2D1" presStyleIdx="11" presStyleCnt="13"/>
      <dgm:spPr/>
      <dgm:t>
        <a:bodyPr/>
        <a:lstStyle/>
        <a:p>
          <a:endParaRPr lang="en-US"/>
        </a:p>
      </dgm:t>
    </dgm:pt>
    <dgm:pt modelId="{3C383D71-9F0D-469F-9BF3-193E08951775}" type="pres">
      <dgm:prSet presAssocID="{941F5AAB-E4C8-4EE9-AA29-D65E648CC40E}" presName="node" presStyleLbl="node1" presStyleIdx="12" presStyleCnt="14" custLinFactX="-100000" custLinFactY="-8754" custLinFactNeighborX="-180323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3FC8EA-E159-42D4-80F0-D8C90DF37ADB}" type="pres">
      <dgm:prSet presAssocID="{AE7513FF-B84F-4300-9682-804D1DF068F1}" presName="sibTrans" presStyleLbl="sibTrans2D1" presStyleIdx="12" presStyleCnt="13" custAng="21555222" custFlipHor="1" custScaleX="134009" custScaleY="136322" custLinFactNeighborX="9736" custLinFactNeighborY="-15508"/>
      <dgm:spPr/>
      <dgm:t>
        <a:bodyPr/>
        <a:lstStyle/>
        <a:p>
          <a:endParaRPr lang="en-US"/>
        </a:p>
      </dgm:t>
    </dgm:pt>
    <dgm:pt modelId="{C1E2EBC7-BF26-42E0-A724-3DAADACDE020}" type="pres">
      <dgm:prSet presAssocID="{AE7513FF-B84F-4300-9682-804D1DF068F1}" presName="connectorText" presStyleLbl="sibTrans2D1" presStyleIdx="12" presStyleCnt="13"/>
      <dgm:spPr/>
      <dgm:t>
        <a:bodyPr/>
        <a:lstStyle/>
        <a:p>
          <a:endParaRPr lang="en-US"/>
        </a:p>
      </dgm:t>
    </dgm:pt>
    <dgm:pt modelId="{8A5F68DF-DD92-4D8E-9EAE-A1ECAD229B29}" type="pres">
      <dgm:prSet presAssocID="{8B414AA4-1A4E-4350-9E64-FFF1CE7F06DB}" presName="node" presStyleLbl="node1" presStyleIdx="13" presStyleCnt="14" custScaleX="133478" custLinFactX="-100000" custLinFactY="-37091" custLinFactNeighborX="-18714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DC7CB7-C7A2-49A6-BCFF-2D210BA43699}" srcId="{5D9A295A-F37B-4C76-B3F6-4CDA9F9C77BA}" destId="{065669EE-3CCF-402E-8E6D-7BE42FEE1DAC}" srcOrd="0" destOrd="0" parTransId="{E118F07E-7A8A-44B8-834D-3E87EBF7C50A}" sibTransId="{E4D0B369-7A8C-4BC4-94C1-B6A4B83FAF0D}"/>
    <dgm:cxn modelId="{0D397E06-4125-4507-A9B2-7F1205752C9F}" type="presOf" srcId="{A18DD9DC-33DB-4971-89D3-9FE2CF5D053E}" destId="{9A385AA0-CD58-48D1-A000-BA1486DF6882}" srcOrd="0" destOrd="0" presId="urn:microsoft.com/office/officeart/2005/8/layout/process5"/>
    <dgm:cxn modelId="{3A4CE1A5-303D-41DE-B1D1-839A3B6C2228}" type="presOf" srcId="{A6F8CE20-18E0-4894-A230-DA73A47FE4CB}" destId="{542F9DAD-A2DD-4402-AADA-EC26198E4123}" srcOrd="0" destOrd="0" presId="urn:microsoft.com/office/officeart/2005/8/layout/process5"/>
    <dgm:cxn modelId="{46B75893-FC43-4FF5-AA09-06735D74ABF2}" type="presOf" srcId="{AED79385-DBD3-424C-B4C2-55F0C93B1D16}" destId="{226E3597-58EC-4E75-A1CC-5C11109F2533}" srcOrd="0" destOrd="3" presId="urn:microsoft.com/office/officeart/2005/8/layout/process5"/>
    <dgm:cxn modelId="{4B7E9375-B834-4F91-B219-0989487F0EC5}" type="presOf" srcId="{FABB688F-6959-46D4-9BA0-09D46BC45134}" destId="{496E3293-3418-4180-8172-CA28A2E169EE}" srcOrd="0" destOrd="0" presId="urn:microsoft.com/office/officeart/2005/8/layout/process5"/>
    <dgm:cxn modelId="{BB918F41-E91E-428D-85C1-173478CDC7B0}" type="presOf" srcId="{238055BB-651B-4640-A87E-E299560B75DA}" destId="{66C5EA0E-4140-462C-A151-278BC6604EC0}" srcOrd="0" destOrd="2" presId="urn:microsoft.com/office/officeart/2005/8/layout/process5"/>
    <dgm:cxn modelId="{891B1A6A-8433-4671-A104-573AACB163FB}" srcId="{28AFC218-1254-4E29-A626-237C33F38F66}" destId="{6AD191E0-1DF5-4A21-8A5A-7505E0F70033}" srcOrd="2" destOrd="0" parTransId="{74229631-D85B-4550-979D-416677F12FBC}" sibTransId="{26B7EF19-A950-405F-9533-A9315731E20D}"/>
    <dgm:cxn modelId="{95155A6A-B58C-438A-A7AB-CFCA80C587EC}" srcId="{A0EAC64B-01C5-4C3B-8823-AEC863F99FF1}" destId="{0CB5DEE4-ED67-4B77-BB13-0FA2DD5841AC}" srcOrd="6" destOrd="0" parTransId="{6A6E4D86-473E-4C58-A488-EE9ED66C1737}" sibTransId="{8426F275-E5AB-4602-912F-E96C2EEA83B8}"/>
    <dgm:cxn modelId="{A0E655CB-3F33-4199-B1F6-9E4A28367CCA}" type="presOf" srcId="{C0158E4B-05B2-4806-B918-FABD0ECFF12A}" destId="{542F9DAD-A2DD-4402-AADA-EC26198E4123}" srcOrd="0" destOrd="5" presId="urn:microsoft.com/office/officeart/2005/8/layout/process5"/>
    <dgm:cxn modelId="{4DDC36DD-7D9D-4312-825B-B3DADCF007C1}" type="presOf" srcId="{FB867481-990A-40CF-831B-6BF464CC00A8}" destId="{9349DC18-5BBC-4B75-A1AD-F892D4A9B80B}" srcOrd="0" destOrd="0" presId="urn:microsoft.com/office/officeart/2005/8/layout/process5"/>
    <dgm:cxn modelId="{3FDE6FCE-C5DB-45C9-BEDA-FA7A5D2DC6D1}" srcId="{28AFC218-1254-4E29-A626-237C33F38F66}" destId="{A0EAC64B-01C5-4C3B-8823-AEC863F99FF1}" srcOrd="4" destOrd="0" parTransId="{66AAA129-4E67-4120-8F0A-610F3AF7D194}" sibTransId="{FBBCE6C8-1717-4B50-8189-D1DBB8079B18}"/>
    <dgm:cxn modelId="{2E883275-323E-44F8-9464-CF6117FBDC38}" type="presOf" srcId="{51F8F63F-C4B6-40BA-B58E-45A958493A88}" destId="{3ED9CBC7-8C36-47B9-A811-AE6CD3C28973}" srcOrd="0" destOrd="0" presId="urn:microsoft.com/office/officeart/2005/8/layout/process5"/>
    <dgm:cxn modelId="{4D76871E-F1BF-4580-80DE-10F28E3945B2}" srcId="{A0EAC64B-01C5-4C3B-8823-AEC863F99FF1}" destId="{0A633815-3EA2-47B6-B59D-F15BBCBC1B11}" srcOrd="3" destOrd="0" parTransId="{35D1EBB7-F5D2-4FEF-87D7-D0C1F49F7D2F}" sibTransId="{5EA74027-6D96-4ABC-A047-F531A3F847B7}"/>
    <dgm:cxn modelId="{B2844C24-7946-4273-B666-1593D1A2A1A0}" type="presOf" srcId="{A89C955F-C87D-41E3-83BB-61A861C33089}" destId="{7A8E7BDD-9A8D-47B8-A339-C37677059E01}" srcOrd="0" destOrd="0" presId="urn:microsoft.com/office/officeart/2005/8/layout/process5"/>
    <dgm:cxn modelId="{33B173E1-A3E0-4749-88DB-CC379418AD87}" srcId="{89D2D6F4-E488-4176-B400-31FA1A516AFF}" destId="{4E784AD3-0689-4C79-A3D4-E2E5D735B8B5}" srcOrd="3" destOrd="0" parTransId="{DAF40FB3-F851-479E-A0CB-3B8ECE924A0F}" sibTransId="{F6A3F969-FCA2-4DB0-A05F-75BF39AC4F7E}"/>
    <dgm:cxn modelId="{03B003B0-A31F-44F8-92D6-8B32DF25EA8B}" type="presOf" srcId="{77CC7B85-CED4-4410-910B-C71FA737C1A3}" destId="{542F9DAD-A2DD-4402-AADA-EC26198E4123}" srcOrd="0" destOrd="3" presId="urn:microsoft.com/office/officeart/2005/8/layout/process5"/>
    <dgm:cxn modelId="{5A34EC83-FDA1-4CDD-B33E-18F558DA3418}" srcId="{28AFC218-1254-4E29-A626-237C33F38F66}" destId="{A60DD138-E59B-4420-A36F-8B02F6794CAE}" srcOrd="9" destOrd="0" parTransId="{0D790E5D-1C5D-4613-B3A3-E2CBB14045E8}" sibTransId="{49A8827E-6EFD-431C-BE17-3A22689684A2}"/>
    <dgm:cxn modelId="{7B0D845D-5B77-458F-85EA-5E13FC94A164}" type="presOf" srcId="{4E784AD3-0689-4C79-A3D4-E2E5D735B8B5}" destId="{66C5EA0E-4140-462C-A151-278BC6604EC0}" srcOrd="0" destOrd="4" presId="urn:microsoft.com/office/officeart/2005/8/layout/process5"/>
    <dgm:cxn modelId="{08EB8060-881F-42D8-AA78-A49C07C84290}" srcId="{6224F5E8-7506-4D29-A0A2-16B035F8F9D7}" destId="{94116258-1636-4D27-BBB3-0A6CF5CE5E8B}" srcOrd="3" destOrd="0" parTransId="{67B1899A-CFF6-4DAB-A7CD-E0F8457B6564}" sibTransId="{70CA37C0-F8DD-4E08-8805-6397534011A2}"/>
    <dgm:cxn modelId="{2B1004CC-94FD-415D-BA49-9C4B5B38D444}" type="presOf" srcId="{D8F333E7-B459-4E03-8B0C-A97C26DD9430}" destId="{D15E2D89-FC65-419B-88BD-6CA403D58F16}" srcOrd="0" destOrd="6" presId="urn:microsoft.com/office/officeart/2005/8/layout/process5"/>
    <dgm:cxn modelId="{C664C494-046A-41E6-9048-5CEC63D4FDBC}" type="presOf" srcId="{AE7513FF-B84F-4300-9682-804D1DF068F1}" destId="{293FC8EA-E159-42D4-80F0-D8C90DF37ADB}" srcOrd="0" destOrd="0" presId="urn:microsoft.com/office/officeart/2005/8/layout/process5"/>
    <dgm:cxn modelId="{4A543245-6985-4975-B165-62647F5D0E8F}" srcId="{1AC838B3-89A0-475B-A2A5-3C4FEEB2729E}" destId="{BD6DC78F-85AF-4522-A32E-26167FA57841}" srcOrd="0" destOrd="0" parTransId="{AABF4E25-8F6A-408D-B4DB-A30D6D249E36}" sibTransId="{FBFD0535-0090-4FA5-8B4C-B825314EF805}"/>
    <dgm:cxn modelId="{F2F2902F-FCCF-423F-9DBD-7D5DD4EF6732}" type="presOf" srcId="{931A9CFD-9EF2-41EC-B778-4A96FBB6F751}" destId="{F6000DCA-88E2-4A02-AE21-F6B7AC06DC7B}" srcOrd="0" destOrd="3" presId="urn:microsoft.com/office/officeart/2005/8/layout/process5"/>
    <dgm:cxn modelId="{91EDB86F-6C71-4FA1-B201-B719BB1EAD23}" type="presOf" srcId="{28AFC218-1254-4E29-A626-237C33F38F66}" destId="{367CF919-A0B9-4831-9A5B-BF5C89BC4A4C}" srcOrd="0" destOrd="0" presId="urn:microsoft.com/office/officeart/2005/8/layout/process5"/>
    <dgm:cxn modelId="{BD9557C6-822F-4766-81FD-4283F2DA44DA}" srcId="{89D2D6F4-E488-4176-B400-31FA1A516AFF}" destId="{869BD7E5-2622-4B44-865E-64AF8757DF10}" srcOrd="0" destOrd="0" parTransId="{C3F52BD8-FB8B-4136-98FA-F4D53D1B9F05}" sibTransId="{B85574D4-E4D3-4CA8-9D48-14C03BBCFD97}"/>
    <dgm:cxn modelId="{E5200A7A-F0BE-4CDE-BDA0-73ED11A1AD2B}" type="presOf" srcId="{71818272-4B6A-4C11-B6AA-DE832F788CAF}" destId="{9A385AA0-CD58-48D1-A000-BA1486DF6882}" srcOrd="0" destOrd="1" presId="urn:microsoft.com/office/officeart/2005/8/layout/process5"/>
    <dgm:cxn modelId="{FCA6EC33-0C5E-434E-83DF-B6731552894D}" srcId="{6224F5E8-7506-4D29-A0A2-16B035F8F9D7}" destId="{AED79385-DBD3-424C-B4C2-55F0C93B1D16}" srcOrd="2" destOrd="0" parTransId="{5B919B77-4454-44B6-9D84-47114BFEADA7}" sibTransId="{61D94EB7-2748-4E07-B5A5-1AF56DA4FB0B}"/>
    <dgm:cxn modelId="{92302F87-997B-46F8-BB96-B234979E989C}" type="presOf" srcId="{89D2D6F4-E488-4176-B400-31FA1A516AFF}" destId="{66C5EA0E-4140-462C-A151-278BC6604EC0}" srcOrd="0" destOrd="0" presId="urn:microsoft.com/office/officeart/2005/8/layout/process5"/>
    <dgm:cxn modelId="{E9AE7E4D-C69E-4498-85FC-DDB639E790ED}" type="presOf" srcId="{AE7513FF-B84F-4300-9682-804D1DF068F1}" destId="{C1E2EBC7-BF26-42E0-A724-3DAADACDE020}" srcOrd="1" destOrd="0" presId="urn:microsoft.com/office/officeart/2005/8/layout/process5"/>
    <dgm:cxn modelId="{773D135D-0D82-4300-864D-B57B4EEE7832}" srcId="{A18DD9DC-33DB-4971-89D3-9FE2CF5D053E}" destId="{23C0A391-0C0D-4679-8DE8-6098C78F9702}" srcOrd="1" destOrd="0" parTransId="{84A5A34A-1A1B-453C-87B2-834E4068E137}" sibTransId="{84943DC4-4133-4127-A7FF-C6AB9D54D8A5}"/>
    <dgm:cxn modelId="{3F1437C2-3CE9-461E-804A-5FA654A7CFD0}" type="presOf" srcId="{065669EE-3CCF-402E-8E6D-7BE42FEE1DAC}" destId="{5B7AC3AA-E388-4B58-97EC-C65A3F56C718}" srcOrd="0" destOrd="1" presId="urn:microsoft.com/office/officeart/2005/8/layout/process5"/>
    <dgm:cxn modelId="{4A682058-C339-446E-AEC1-442340016CBB}" type="presOf" srcId="{C082A506-067F-4202-BEEA-1A260F37CBEF}" destId="{3AEC7D80-B7D7-4405-ADE0-52CC09C4966C}" srcOrd="0" destOrd="0" presId="urn:microsoft.com/office/officeart/2005/8/layout/process5"/>
    <dgm:cxn modelId="{16DD3E76-77CC-44D8-86AB-0DC0A6EF8A95}" type="presOf" srcId="{6224F5E8-7506-4D29-A0A2-16B035F8F9D7}" destId="{226E3597-58EC-4E75-A1CC-5C11109F2533}" srcOrd="0" destOrd="0" presId="urn:microsoft.com/office/officeart/2005/8/layout/process5"/>
    <dgm:cxn modelId="{92E55EB7-9629-4668-8A23-E8897499A9E7}" type="presOf" srcId="{26B7EF19-A950-405F-9533-A9315731E20D}" destId="{4A292EBF-76D4-44B5-9D66-78E14327B8EB}" srcOrd="1" destOrd="0" presId="urn:microsoft.com/office/officeart/2005/8/layout/process5"/>
    <dgm:cxn modelId="{391501CB-DC1D-4834-BCE9-3798C204E00B}" type="presOf" srcId="{96CFB5DC-77CE-4D2F-98A2-5EF59218D732}" destId="{3F7AAA74-768D-4F22-9439-7B1EEE05A128}" srcOrd="0" destOrd="0" presId="urn:microsoft.com/office/officeart/2005/8/layout/process5"/>
    <dgm:cxn modelId="{15E31488-76C4-4E59-B5A4-02B6253CEB08}" srcId="{A6F8CE20-18E0-4894-A230-DA73A47FE4CB}" destId="{C725333D-A4AA-4DEC-9B1D-D37AD76B8871}" srcOrd="1" destOrd="0" parTransId="{44903309-2CE1-438A-A857-FE0430F564E4}" sibTransId="{CBB7AA15-9C3A-4A1B-AF35-C51E9178595D}"/>
    <dgm:cxn modelId="{A6E3FC26-6525-4CA7-BC19-2C4951161C43}" srcId="{6AD191E0-1DF5-4A21-8A5A-7505E0F70033}" destId="{A51AD524-DFBA-4965-87A7-CDDC2D7B9B80}" srcOrd="4" destOrd="0" parTransId="{A368DF58-CE9B-48F9-B0FF-773EAFA78E6E}" sibTransId="{72EC828C-4E0C-44DB-8998-FA863BDCFC2A}"/>
    <dgm:cxn modelId="{8C26D6A1-0B27-4F09-A54F-27143BF9E241}" srcId="{28AFC218-1254-4E29-A626-237C33F38F66}" destId="{A6F8CE20-18E0-4894-A230-DA73A47FE4CB}" srcOrd="3" destOrd="0" parTransId="{A1730706-A66E-42E5-BC2F-54ECBA6D9219}" sibTransId="{C5255A53-9697-47CC-A72D-2C7EDB94CE52}"/>
    <dgm:cxn modelId="{941DC6B8-5CFB-42DD-8BBA-B04BD91F3775}" type="presOf" srcId="{5D9A295A-F37B-4C76-B3F6-4CDA9F9C77BA}" destId="{5B7AC3AA-E388-4B58-97EC-C65A3F56C718}" srcOrd="0" destOrd="0" presId="urn:microsoft.com/office/officeart/2005/8/layout/process5"/>
    <dgm:cxn modelId="{89E43525-28F1-4DC9-AA17-AF74C28F504E}" type="presOf" srcId="{64F58811-16DD-4699-9941-9EE877A9C453}" destId="{226E3597-58EC-4E75-A1CC-5C11109F2533}" srcOrd="0" destOrd="2" presId="urn:microsoft.com/office/officeart/2005/8/layout/process5"/>
    <dgm:cxn modelId="{C4EC14DD-8428-47AD-A5C2-078F268E6F72}" type="presOf" srcId="{7769F3A1-F8EA-4F26-8069-F9885DF38C9E}" destId="{66C5EA0E-4140-462C-A151-278BC6604EC0}" srcOrd="0" destOrd="3" presId="urn:microsoft.com/office/officeart/2005/8/layout/process5"/>
    <dgm:cxn modelId="{5E9447A4-6EA7-4796-B330-900CAE2F9430}" type="presOf" srcId="{EDCE7D42-7695-41C1-872E-916B2FF00420}" destId="{F6000DCA-88E2-4A02-AE21-F6B7AC06DC7B}" srcOrd="0" destOrd="1" presId="urn:microsoft.com/office/officeart/2005/8/layout/process5"/>
    <dgm:cxn modelId="{C9726BFC-C788-4908-9B4A-38EBE16A57BB}" type="presOf" srcId="{A51AD524-DFBA-4965-87A7-CDDC2D7B9B80}" destId="{F6000DCA-88E2-4A02-AE21-F6B7AC06DC7B}" srcOrd="0" destOrd="5" presId="urn:microsoft.com/office/officeart/2005/8/layout/process5"/>
    <dgm:cxn modelId="{2387041F-3022-4D0D-AA00-04ED47FAE1A6}" srcId="{A6F8CE20-18E0-4894-A230-DA73A47FE4CB}" destId="{C0158E4B-05B2-4806-B918-FABD0ECFF12A}" srcOrd="4" destOrd="0" parTransId="{267618EC-28AE-43E2-A19E-486DFB2AA0D7}" sibTransId="{C10BDF1E-C1BF-4D6F-A338-A696EEAE0849}"/>
    <dgm:cxn modelId="{D99B6B6D-0CD7-41F4-B79B-E5708C7375D4}" type="presOf" srcId="{E80ACB20-5DA6-4254-A1C4-6978AA3EB60F}" destId="{6DCD77A3-8B28-49EF-AD6A-EA9A951DE8FC}" srcOrd="0" destOrd="0" presId="urn:microsoft.com/office/officeart/2005/8/layout/process5"/>
    <dgm:cxn modelId="{313FCCEB-ED40-4329-BDF0-9FD8C134759A}" type="presOf" srcId="{13229F15-563C-4442-BACA-9FDEE6A8120C}" destId="{D15E2D89-FC65-419B-88BD-6CA403D58F16}" srcOrd="0" destOrd="2" presId="urn:microsoft.com/office/officeart/2005/8/layout/process5"/>
    <dgm:cxn modelId="{FE410FE1-FEA1-4607-8BEF-488F44E6F0F0}" srcId="{28AFC218-1254-4E29-A626-237C33F38F66}" destId="{6224F5E8-7506-4D29-A0A2-16B035F8F9D7}" srcOrd="6" destOrd="0" parTransId="{EC2AE1E5-9477-4753-9F31-B1E29FF7423D}" sibTransId="{5FD23EDB-5232-4BE5-A6E5-0DFA15C36600}"/>
    <dgm:cxn modelId="{5D2EF7E4-791A-471E-ADE0-9B60B91636B8}" type="presOf" srcId="{49A8827E-6EFD-431C-BE17-3A22689684A2}" destId="{72950EF6-DE8E-4EA2-95C8-B2099039934D}" srcOrd="0" destOrd="0" presId="urn:microsoft.com/office/officeart/2005/8/layout/process5"/>
    <dgm:cxn modelId="{6844EC79-8617-4963-A32C-208554105699}" type="presOf" srcId="{9E33BC28-3026-44F9-82F5-9E73130BEE4B}" destId="{5BD63384-6CBC-4F1C-A1F6-C707A6E68FE3}" srcOrd="0" destOrd="1" presId="urn:microsoft.com/office/officeart/2005/8/layout/process5"/>
    <dgm:cxn modelId="{EAD62C24-1031-4038-9AF2-505C97EA4410}" type="presOf" srcId="{0A633815-3EA2-47B6-B59D-F15BBCBC1B11}" destId="{D15E2D89-FC65-419B-88BD-6CA403D58F16}" srcOrd="0" destOrd="4" presId="urn:microsoft.com/office/officeart/2005/8/layout/process5"/>
    <dgm:cxn modelId="{65209915-82B0-472D-A088-146D3ACC5031}" type="presOf" srcId="{94116258-1636-4D27-BBB3-0A6CF5CE5E8B}" destId="{226E3597-58EC-4E75-A1CC-5C11109F2533}" srcOrd="0" destOrd="4" presId="urn:microsoft.com/office/officeart/2005/8/layout/process5"/>
    <dgm:cxn modelId="{2644F384-33D6-413C-99DD-E32D4ED70C8B}" srcId="{6AD191E0-1DF5-4A21-8A5A-7505E0F70033}" destId="{EDCE7D42-7695-41C1-872E-916B2FF00420}" srcOrd="0" destOrd="0" parTransId="{21B533D5-948E-42CE-A4D5-4D38C276083D}" sibTransId="{9DF1A1B3-B21B-4714-9BE0-DC36B2135C8F}"/>
    <dgm:cxn modelId="{40C89CCC-1D70-4B15-BD19-C6F57AD1352A}" srcId="{8B414AA4-1A4E-4350-9E64-FFF1CE7F06DB}" destId="{ECE705BA-4754-412B-87FC-4666722C6290}" srcOrd="1" destOrd="0" parTransId="{1592D5C8-D790-4FF0-8381-5DE96578D63A}" sibTransId="{D67CD427-B5FC-46D5-8509-6C98A344E51C}"/>
    <dgm:cxn modelId="{05B0B023-FC8E-45FA-85A7-229082E3F37D}" type="presOf" srcId="{9C7C15EA-777C-493D-9407-8C196F7A05CD}" destId="{3C383D71-9F0D-469F-9BF3-193E08951775}" srcOrd="0" destOrd="1" presId="urn:microsoft.com/office/officeart/2005/8/layout/process5"/>
    <dgm:cxn modelId="{8F2C29A0-11EB-4F05-8985-617F9F040D25}" type="presOf" srcId="{6AD191E0-1DF5-4A21-8A5A-7505E0F70033}" destId="{F6000DCA-88E2-4A02-AE21-F6B7AC06DC7B}" srcOrd="0" destOrd="0" presId="urn:microsoft.com/office/officeart/2005/8/layout/process5"/>
    <dgm:cxn modelId="{0BDC5086-E223-4445-9B60-41FFA5966EAF}" type="presOf" srcId="{FBBCE6C8-1717-4B50-8189-D1DBB8079B18}" destId="{733A52A6-CB91-4577-9D07-2E287BB624CD}" srcOrd="1" destOrd="0" presId="urn:microsoft.com/office/officeart/2005/8/layout/process5"/>
    <dgm:cxn modelId="{F01467D8-C6C9-405C-BC58-F0C03CD0ED2F}" srcId="{A60DD138-E59B-4420-A36F-8B02F6794CAE}" destId="{9E33BC28-3026-44F9-82F5-9E73130BEE4B}" srcOrd="0" destOrd="0" parTransId="{F2AF4560-9057-4DF4-A3E8-F0D263A8BA5F}" sibTransId="{DC834C14-6CA4-4BC2-9532-52A6B5A2A2BF}"/>
    <dgm:cxn modelId="{1FF90963-6FE9-4592-8044-C4983A2283F7}" type="presOf" srcId="{1AC838B3-89A0-475B-A2A5-3C4FEEB2729E}" destId="{773E797A-C661-4130-8A7B-457C29D83A4B}" srcOrd="0" destOrd="0" presId="urn:microsoft.com/office/officeart/2005/8/layout/process5"/>
    <dgm:cxn modelId="{18019CBF-2646-44E4-9165-15183A59E319}" type="presOf" srcId="{D9472882-C2C8-4404-8C58-0FE2ED3DABCD}" destId="{226E3597-58EC-4E75-A1CC-5C11109F2533}" srcOrd="0" destOrd="1" presId="urn:microsoft.com/office/officeart/2005/8/layout/process5"/>
    <dgm:cxn modelId="{2A411FF0-06A3-4F56-BD27-912BF8CB247F}" type="presOf" srcId="{869BD7E5-2622-4B44-865E-64AF8757DF10}" destId="{66C5EA0E-4140-462C-A151-278BC6604EC0}" srcOrd="0" destOrd="1" presId="urn:microsoft.com/office/officeart/2005/8/layout/process5"/>
    <dgm:cxn modelId="{C40136A5-FBCB-4F47-8AF1-4580BE4F237B}" type="presOf" srcId="{C5255A53-9697-47CC-A72D-2C7EDB94CE52}" destId="{155FD606-B23D-4716-A75C-3487EDDF6E69}" srcOrd="1" destOrd="0" presId="urn:microsoft.com/office/officeart/2005/8/layout/process5"/>
    <dgm:cxn modelId="{9CD14325-FC56-4A17-8E50-7BD7C7E7FFF1}" srcId="{28AFC218-1254-4E29-A626-237C33F38F66}" destId="{1AC838B3-89A0-475B-A2A5-3C4FEEB2729E}" srcOrd="5" destOrd="0" parTransId="{66E27973-27EA-47F0-A815-0CB0F853EDD4}" sibTransId="{670F9D9D-680D-4288-9E95-6D6845A89E55}"/>
    <dgm:cxn modelId="{F79639C7-3D8C-4901-9BF6-CAEF3442B76F}" srcId="{4FD8F681-D3DE-4F26-9B3A-C2D48EC6025A}" destId="{BA30ADE7-276F-4349-8DB2-0CD61BCC5983}" srcOrd="0" destOrd="0" parTransId="{402F15F8-1F38-48FF-934B-202598ECE9B3}" sibTransId="{E59292A3-7AD3-4779-9B48-0A46E9610F25}"/>
    <dgm:cxn modelId="{38AD59D7-0D48-4C0D-8676-D6CDAD02C2D5}" type="presOf" srcId="{23C0A391-0C0D-4679-8DE8-6098C78F9702}" destId="{9A385AA0-CD58-48D1-A000-BA1486DF6882}" srcOrd="0" destOrd="2" presId="urn:microsoft.com/office/officeart/2005/8/layout/process5"/>
    <dgm:cxn modelId="{03C63463-35A4-4791-9F0B-E23ED640A1C8}" srcId="{28AFC218-1254-4E29-A626-237C33F38F66}" destId="{8B414AA4-1A4E-4350-9E64-FFF1CE7F06DB}" srcOrd="13" destOrd="0" parTransId="{5B82BAAB-DC66-4177-837D-E8434750982A}" sibTransId="{684B9D98-8AF6-4BD4-8CF3-32E3EB3F6F11}"/>
    <dgm:cxn modelId="{2D8012CE-8E14-4CBC-BE52-AB3D3997CB31}" type="presOf" srcId="{A5464476-123E-44B8-A010-EEA56CF7A9F3}" destId="{8F6524D8-D2E3-4915-84E9-903717884983}" srcOrd="0" destOrd="0" presId="urn:microsoft.com/office/officeart/2005/8/layout/process5"/>
    <dgm:cxn modelId="{EE683656-8D68-4BA7-A0DD-ED4612353E12}" srcId="{6224F5E8-7506-4D29-A0A2-16B035F8F9D7}" destId="{64F58811-16DD-4699-9941-9EE877A9C453}" srcOrd="1" destOrd="0" parTransId="{7668C8D8-DDA5-49C4-A566-0646AE9CB818}" sibTransId="{3ADACC98-21AF-4C43-AF2E-D3E59A760AAC}"/>
    <dgm:cxn modelId="{4B67A303-56F1-4F5F-ACAF-10E9D989D35D}" type="presOf" srcId="{5FD23EDB-5232-4BE5-A6E5-0DFA15C36600}" destId="{B920C5C5-6A94-45BF-B196-1279183B9488}" srcOrd="0" destOrd="0" presId="urn:microsoft.com/office/officeart/2005/8/layout/process5"/>
    <dgm:cxn modelId="{2C39DCD2-5C5A-46ED-AA2B-716399CB8EEA}" srcId="{A0EAC64B-01C5-4C3B-8823-AEC863F99FF1}" destId="{A8A8207D-9D3E-4DC4-829A-4F620B25255A}" srcOrd="0" destOrd="0" parTransId="{75FAEB30-9F84-4574-9DAA-1B4633C8EA96}" sibTransId="{82C121D6-B9F6-4D58-A42B-74A6B906D210}"/>
    <dgm:cxn modelId="{37149566-F03D-4192-B28E-A8E70DCC2C6F}" type="presOf" srcId="{9083FCA5-EBD1-404B-8D79-2887BE95F25F}" destId="{8A5F68DF-DD92-4D8E-9EAE-A1ECAD229B29}" srcOrd="0" destOrd="3" presId="urn:microsoft.com/office/officeart/2005/8/layout/process5"/>
    <dgm:cxn modelId="{15FCFE23-92C5-4B06-9FD1-F43D8AC2F9A5}" srcId="{28AFC218-1254-4E29-A626-237C33F38F66}" destId="{89D2D6F4-E488-4176-B400-31FA1A516AFF}" srcOrd="0" destOrd="0" parTransId="{E3EF9408-5938-402F-A361-0EE9CFCA0FE1}" sibTransId="{E80ACB20-5DA6-4254-A1C4-6978AA3EB60F}"/>
    <dgm:cxn modelId="{B6CAFCF2-EE91-4E5A-9002-C79B6FB7CEEA}" srcId="{89D2D6F4-E488-4176-B400-31FA1A516AFF}" destId="{7769F3A1-F8EA-4F26-8069-F9885DF38C9E}" srcOrd="2" destOrd="0" parTransId="{87282572-593C-4324-9D4C-78061B1818D1}" sibTransId="{CF07CD9A-1FB9-44EF-9097-53370E388A06}"/>
    <dgm:cxn modelId="{3E5F3C47-4C1D-4FE1-916A-6000D161D117}" srcId="{A6F8CE20-18E0-4894-A230-DA73A47FE4CB}" destId="{53F11589-BAD0-4366-8655-E943025AB5D0}" srcOrd="5" destOrd="0" parTransId="{7CCDA37A-01BB-4A53-BA53-56AA34ABF5F9}" sibTransId="{E1ABA777-25A6-41BE-8E52-532E313568C6}"/>
    <dgm:cxn modelId="{E6A51AC9-99C0-4CD4-B48F-AEE7DAE1461D}" type="presOf" srcId="{D3B647EC-9D76-43B3-A93D-B72BAB0FF98E}" destId="{F6000DCA-88E2-4A02-AE21-F6B7AC06DC7B}" srcOrd="0" destOrd="2" presId="urn:microsoft.com/office/officeart/2005/8/layout/process5"/>
    <dgm:cxn modelId="{E3815EF6-B055-4612-8CF0-AD43654F48DE}" type="presOf" srcId="{ECA45A37-0368-41BD-9433-566ACCD7B930}" destId="{66C5EA0E-4140-462C-A151-278BC6604EC0}" srcOrd="0" destOrd="5" presId="urn:microsoft.com/office/officeart/2005/8/layout/process5"/>
    <dgm:cxn modelId="{BB8411D5-9BE2-4292-9757-65D7ED8F9BAB}" type="presOf" srcId="{51F8F63F-C4B6-40BA-B58E-45A958493A88}" destId="{942DD9C8-82B4-4240-B3BE-887216D5B4B8}" srcOrd="1" destOrd="0" presId="urn:microsoft.com/office/officeart/2005/8/layout/process5"/>
    <dgm:cxn modelId="{46F07ABE-D821-4876-8AC9-271E8A03FD65}" type="presOf" srcId="{F40B7690-B57A-42D1-819F-76B0BAAE95E1}" destId="{F6000DCA-88E2-4A02-AE21-F6B7AC06DC7B}" srcOrd="0" destOrd="4" presId="urn:microsoft.com/office/officeart/2005/8/layout/process5"/>
    <dgm:cxn modelId="{26316D56-F128-4484-91E6-EDA70848A06A}" srcId="{A0EAC64B-01C5-4C3B-8823-AEC863F99FF1}" destId="{13229F15-563C-4442-BACA-9FDEE6A8120C}" srcOrd="1" destOrd="0" parTransId="{2CDBE9A1-5EA3-4C34-B0D4-341FB5BA0160}" sibTransId="{E459D7D9-1853-4AC3-901F-43CB22C9C560}"/>
    <dgm:cxn modelId="{B5AEC51F-F34E-4D9C-88EF-06A8F42653DA}" type="presOf" srcId="{ECE705BA-4754-412B-87FC-4666722C6290}" destId="{8A5F68DF-DD92-4D8E-9EAE-A1ECAD229B29}" srcOrd="0" destOrd="2" presId="urn:microsoft.com/office/officeart/2005/8/layout/process5"/>
    <dgm:cxn modelId="{DFB28061-53DE-403C-A034-9D720C763FF1}" srcId="{28AFC218-1254-4E29-A626-237C33F38F66}" destId="{A18DD9DC-33DB-4971-89D3-9FE2CF5D053E}" srcOrd="11" destOrd="0" parTransId="{C52DB6A3-E40E-47FF-B338-FDACFC218611}" sibTransId="{FB867481-990A-40CF-831B-6BF464CC00A8}"/>
    <dgm:cxn modelId="{E1D0745A-17DA-4A0F-9619-BE9B78C8E191}" type="presOf" srcId="{FB867481-990A-40CF-831B-6BF464CC00A8}" destId="{E948A164-ACAB-43AC-AD1C-E44DC72FD519}" srcOrd="1" destOrd="0" presId="urn:microsoft.com/office/officeart/2005/8/layout/process5"/>
    <dgm:cxn modelId="{3593EF47-E9DF-4C37-A445-C07EB4651FEF}" type="presOf" srcId="{A89C955F-C87D-41E3-83BB-61A861C33089}" destId="{DF774DCF-BD6A-460C-92CF-A63A00300709}" srcOrd="1" destOrd="0" presId="urn:microsoft.com/office/officeart/2005/8/layout/process5"/>
    <dgm:cxn modelId="{1DB4A3F1-ED21-45E0-B9AF-181F9F68BA98}" type="presOf" srcId="{8B414AA4-1A4E-4350-9E64-FFF1CE7F06DB}" destId="{8A5F68DF-DD92-4D8E-9EAE-A1ECAD229B29}" srcOrd="0" destOrd="0" presId="urn:microsoft.com/office/officeart/2005/8/layout/process5"/>
    <dgm:cxn modelId="{8EA07708-9007-49CA-88EB-0A73DF279A31}" srcId="{A6F8CE20-18E0-4894-A230-DA73A47FE4CB}" destId="{05820832-D124-4883-96FF-78E1E35F443F}" srcOrd="3" destOrd="0" parTransId="{3F376AE8-FB0B-438C-AA5E-013970A4E582}" sibTransId="{3733D062-B079-463F-8920-07566BC58A73}"/>
    <dgm:cxn modelId="{8843308B-4D6F-4E70-ACFF-0D70895069F1}" srcId="{6224F5E8-7506-4D29-A0A2-16B035F8F9D7}" destId="{D9472882-C2C8-4404-8C58-0FE2ED3DABCD}" srcOrd="0" destOrd="0" parTransId="{4D95F7DF-BB90-4EA4-A8E2-EB216392B488}" sibTransId="{998EDD53-99BD-4710-B053-0E2A369D0139}"/>
    <dgm:cxn modelId="{91F08322-E89A-427F-83D2-D53C1B67A993}" type="presOf" srcId="{38E3A8FA-D337-4EAA-B18B-E9391D085146}" destId="{D15E2D89-FC65-419B-88BD-6CA403D58F16}" srcOrd="0" destOrd="3" presId="urn:microsoft.com/office/officeart/2005/8/layout/process5"/>
    <dgm:cxn modelId="{6B4CD4BD-3D44-4ABA-B119-DF67394EDF98}" srcId="{28AFC218-1254-4E29-A626-237C33F38F66}" destId="{96CFB5DC-77CE-4D2F-98A2-5EF59218D732}" srcOrd="10" destOrd="0" parTransId="{C21211B3-C261-4A26-A4DB-9CBA5E2B8D62}" sibTransId="{51F8F63F-C4B6-40BA-B58E-45A958493A88}"/>
    <dgm:cxn modelId="{99D31F53-3959-4E5F-AA06-9B6C45FB8E2C}" type="presOf" srcId="{8DE0C390-BA88-4AD2-B5F8-4F6E8FFFFBA5}" destId="{542F9DAD-A2DD-4402-AADA-EC26198E4123}" srcOrd="0" destOrd="1" presId="urn:microsoft.com/office/officeart/2005/8/layout/process5"/>
    <dgm:cxn modelId="{75EFA8BE-1899-49C7-B0AB-E33B36C7A783}" srcId="{28AFC218-1254-4E29-A626-237C33F38F66}" destId="{4FD8F681-D3DE-4F26-9B3A-C2D48EC6025A}" srcOrd="8" destOrd="0" parTransId="{F26369E6-DF17-402F-9103-C57E39837C19}" sibTransId="{A5464476-123E-44B8-A010-EEA56CF7A9F3}"/>
    <dgm:cxn modelId="{E9D7F5DA-A84E-45C4-A0D8-D1CCDD8A6474}" type="presOf" srcId="{0CB5DEE4-ED67-4B77-BB13-0FA2DD5841AC}" destId="{D15E2D89-FC65-419B-88BD-6CA403D58F16}" srcOrd="0" destOrd="7" presId="urn:microsoft.com/office/officeart/2005/8/layout/process5"/>
    <dgm:cxn modelId="{8AD75441-C1B5-4E1B-A13F-A9F22312DA57}" type="presOf" srcId="{670F9D9D-680D-4288-9E95-6D6845A89E55}" destId="{807E5AFA-15F3-4F92-A612-BFD7E4E4325B}" srcOrd="1" destOrd="0" presId="urn:microsoft.com/office/officeart/2005/8/layout/process5"/>
    <dgm:cxn modelId="{B73C0A47-FEBE-4B30-B214-2E69A6F8ED2E}" type="presOf" srcId="{4FD8F681-D3DE-4F26-9B3A-C2D48EC6025A}" destId="{48AD0FB4-A231-4AAB-ADBD-9152E6989198}" srcOrd="0" destOrd="0" presId="urn:microsoft.com/office/officeart/2005/8/layout/process5"/>
    <dgm:cxn modelId="{159B5505-7B21-44ED-9507-78E1745550F6}" srcId="{89D2D6F4-E488-4176-B400-31FA1A516AFF}" destId="{ECA45A37-0368-41BD-9433-566ACCD7B930}" srcOrd="4" destOrd="0" parTransId="{EE0443C5-0AAF-470A-962B-23D28B28C15A}" sibTransId="{38F2F35A-BE05-42FD-8EC5-6464967BBA98}"/>
    <dgm:cxn modelId="{549B51E2-6DB9-48B6-B134-778AD44D5872}" srcId="{A0EAC64B-01C5-4C3B-8823-AEC863F99FF1}" destId="{213217C8-5336-4D84-BA2A-20EED9977081}" srcOrd="4" destOrd="0" parTransId="{1236056B-D36F-45C6-BA28-AA580B5ABBCE}" sibTransId="{2765358E-1A7A-4985-83C3-8A0FFBB2E648}"/>
    <dgm:cxn modelId="{1EE38B0E-384B-4CEC-84BA-027863F39788}" srcId="{28AFC218-1254-4E29-A626-237C33F38F66}" destId="{941F5AAB-E4C8-4EE9-AA29-D65E648CC40E}" srcOrd="12" destOrd="0" parTransId="{435B63F9-A784-441C-9059-FBA01AE5F5A0}" sibTransId="{AE7513FF-B84F-4300-9682-804D1DF068F1}"/>
    <dgm:cxn modelId="{3483D203-0FDF-4075-82BE-BA2175707190}" type="presOf" srcId="{05820832-D124-4883-96FF-78E1E35F443F}" destId="{542F9DAD-A2DD-4402-AADA-EC26198E4123}" srcOrd="0" destOrd="4" presId="urn:microsoft.com/office/officeart/2005/8/layout/process5"/>
    <dgm:cxn modelId="{62BADB15-E083-49E3-8CC3-AD9ED5A78352}" srcId="{8B414AA4-1A4E-4350-9E64-FFF1CE7F06DB}" destId="{3F626816-7B26-4294-9C06-2E758CEAA353}" srcOrd="0" destOrd="0" parTransId="{8A92B8C2-8DBA-4A05-AE7A-4E514E24EE1B}" sibTransId="{F6FBAF66-5177-49E3-BF01-5FF589CDE429}"/>
    <dgm:cxn modelId="{CC78DC14-5260-47EC-A400-21B6A1C3DA55}" type="presOf" srcId="{BA30ADE7-276F-4349-8DB2-0CD61BCC5983}" destId="{48AD0FB4-A231-4AAB-ADBD-9152E6989198}" srcOrd="0" destOrd="1" presId="urn:microsoft.com/office/officeart/2005/8/layout/process5"/>
    <dgm:cxn modelId="{497BF680-83CD-4CAB-A27A-6E0B88C79616}" srcId="{8B414AA4-1A4E-4350-9E64-FFF1CE7F06DB}" destId="{9083FCA5-EBD1-404B-8D79-2887BE95F25F}" srcOrd="2" destOrd="0" parTransId="{3C76C845-E8FD-4ECB-B266-D112C4ED483E}" sibTransId="{2CC34681-45DD-463B-9B1C-20CAE394FC7D}"/>
    <dgm:cxn modelId="{A299F3D3-5F26-4C90-9D24-733847268805}" type="presOf" srcId="{670F9D9D-680D-4288-9E95-6D6845A89E55}" destId="{7850DE4D-04D8-44F4-AC4A-2EFFC0E396AA}" srcOrd="0" destOrd="0" presId="urn:microsoft.com/office/officeart/2005/8/layout/process5"/>
    <dgm:cxn modelId="{657DF915-2BAE-4693-ABDD-827BA92FE85D}" type="presOf" srcId="{A8A8207D-9D3E-4DC4-829A-4F620B25255A}" destId="{D15E2D89-FC65-419B-88BD-6CA403D58F16}" srcOrd="0" destOrd="1" presId="urn:microsoft.com/office/officeart/2005/8/layout/process5"/>
    <dgm:cxn modelId="{71656FC9-A6B2-49D4-B992-8A4CCD090EFA}" type="presOf" srcId="{FBBCE6C8-1717-4B50-8189-D1DBB8079B18}" destId="{6B388981-3DF6-4443-A2D7-3790254018EE}" srcOrd="0" destOrd="0" presId="urn:microsoft.com/office/officeart/2005/8/layout/process5"/>
    <dgm:cxn modelId="{F530BD0C-5258-4D12-9DCA-BFEF3F7D72C2}" srcId="{A60DD138-E59B-4420-A36F-8B02F6794CAE}" destId="{290E57A4-48B0-42F9-A064-1D6374834648}" srcOrd="1" destOrd="0" parTransId="{9C0E4A5D-4B2A-41BA-A510-46EAC824E294}" sibTransId="{E62EFFFF-7409-4E65-A0F5-9BCD33684893}"/>
    <dgm:cxn modelId="{4851B02E-8DED-4DD7-99CB-F3FF21281877}" type="presOf" srcId="{E80ACB20-5DA6-4254-A1C4-6978AA3EB60F}" destId="{BFA25FB0-43D2-4A55-BB07-9AFE9F096EAF}" srcOrd="1" destOrd="0" presId="urn:microsoft.com/office/officeart/2005/8/layout/process5"/>
    <dgm:cxn modelId="{F5871DC5-9170-4B7C-8829-0C76084992D1}" type="presOf" srcId="{53F11589-BAD0-4366-8655-E943025AB5D0}" destId="{542F9DAD-A2DD-4402-AADA-EC26198E4123}" srcOrd="0" destOrd="6" presId="urn:microsoft.com/office/officeart/2005/8/layout/process5"/>
    <dgm:cxn modelId="{2050C438-CE45-48F7-9FFC-D30AF35DCBB6}" type="presOf" srcId="{213217C8-5336-4D84-BA2A-20EED9977081}" destId="{D15E2D89-FC65-419B-88BD-6CA403D58F16}" srcOrd="0" destOrd="5" presId="urn:microsoft.com/office/officeart/2005/8/layout/process5"/>
    <dgm:cxn modelId="{212D791D-7F50-4172-81CA-C7341CA4ED25}" type="presOf" srcId="{A60DD138-E59B-4420-A36F-8B02F6794CAE}" destId="{5BD63384-6CBC-4F1C-A1F6-C707A6E68FE3}" srcOrd="0" destOrd="0" presId="urn:microsoft.com/office/officeart/2005/8/layout/process5"/>
    <dgm:cxn modelId="{5B9E1D11-628D-4180-B824-33628D90FCA6}" type="presOf" srcId="{C725333D-A4AA-4DEC-9B1D-D37AD76B8871}" destId="{542F9DAD-A2DD-4402-AADA-EC26198E4123}" srcOrd="0" destOrd="2" presId="urn:microsoft.com/office/officeart/2005/8/layout/process5"/>
    <dgm:cxn modelId="{52547771-CD73-44AF-9216-6BB54E1E2DA3}" type="presOf" srcId="{49A8827E-6EFD-431C-BE17-3A22689684A2}" destId="{989D32BA-EA76-4BC9-9853-96C6926CF8AE}" srcOrd="1" destOrd="0" presId="urn:microsoft.com/office/officeart/2005/8/layout/process5"/>
    <dgm:cxn modelId="{D72C3011-8D2C-46D7-8BEB-0FC404F2FBEB}" type="presOf" srcId="{C082A506-067F-4202-BEEA-1A260F37CBEF}" destId="{1A8AB178-B602-4C0B-A2EF-D66C4113D288}" srcOrd="1" destOrd="0" presId="urn:microsoft.com/office/officeart/2005/8/layout/process5"/>
    <dgm:cxn modelId="{A866B38B-8150-41C0-8C37-B69EAD0186C2}" srcId="{89D2D6F4-E488-4176-B400-31FA1A516AFF}" destId="{238055BB-651B-4640-A87E-E299560B75DA}" srcOrd="1" destOrd="0" parTransId="{40C36F3C-F8B3-422E-B233-00DCB88927A9}" sibTransId="{4DED8D6A-192B-41BD-81AB-7D49D63971B7}"/>
    <dgm:cxn modelId="{BA114C31-E097-4015-8EFE-F963D61AF3DD}" srcId="{6AD191E0-1DF5-4A21-8A5A-7505E0F70033}" destId="{F40B7690-B57A-42D1-819F-76B0BAAE95E1}" srcOrd="3" destOrd="0" parTransId="{F6587097-7A87-421A-895C-9F389A113241}" sibTransId="{5AAC3563-6166-4154-AE85-CCDCB0C2B98F}"/>
    <dgm:cxn modelId="{555A7F82-B23A-4AF4-AAF9-1BC0A675DA98}" srcId="{28AFC218-1254-4E29-A626-237C33F38F66}" destId="{FABB688F-6959-46D4-9BA0-09D46BC45134}" srcOrd="1" destOrd="0" parTransId="{0A96359C-0812-4D5D-8263-F4413B521FAD}" sibTransId="{C082A506-067F-4202-BEEA-1A260F37CBEF}"/>
    <dgm:cxn modelId="{F964B30B-F18B-4C40-8F9E-0DDB7B047868}" srcId="{A6F8CE20-18E0-4894-A230-DA73A47FE4CB}" destId="{77CC7B85-CED4-4410-910B-C71FA737C1A3}" srcOrd="2" destOrd="0" parTransId="{AA358ABE-5D00-4C7D-BC1D-A00C09291EF4}" sibTransId="{DCE82087-2C00-420D-ABDE-22F97D969C71}"/>
    <dgm:cxn modelId="{26A7DB1E-DDE7-4AD0-B246-3101857258AE}" type="presOf" srcId="{C5255A53-9697-47CC-A72D-2C7EDB94CE52}" destId="{93041657-F417-4EAA-B32B-EA8957C992ED}" srcOrd="0" destOrd="0" presId="urn:microsoft.com/office/officeart/2005/8/layout/process5"/>
    <dgm:cxn modelId="{621642A2-1DF1-4FD2-BF97-558E2776EABB}" srcId="{941F5AAB-E4C8-4EE9-AA29-D65E648CC40E}" destId="{9C7C15EA-777C-493D-9407-8C196F7A05CD}" srcOrd="0" destOrd="0" parTransId="{88F83D1B-9A78-4392-BDCB-B98052A19521}" sibTransId="{52AB0D29-7D44-447A-ADFB-C9E34E61C70A}"/>
    <dgm:cxn modelId="{3CB36F26-B7BA-4CFC-917A-28D7BAE4BAAE}" srcId="{6AD191E0-1DF5-4A21-8A5A-7505E0F70033}" destId="{D3B647EC-9D76-43B3-A93D-B72BAB0FF98E}" srcOrd="1" destOrd="0" parTransId="{320B38F3-C288-44C4-BD50-5ADCB9F579FA}" sibTransId="{8E4FB939-CFBB-4178-AFA1-70CEB0C2FB24}"/>
    <dgm:cxn modelId="{A2E33691-CF60-441D-938D-C8E7045B201A}" srcId="{A0EAC64B-01C5-4C3B-8823-AEC863F99FF1}" destId="{38E3A8FA-D337-4EAA-B18B-E9391D085146}" srcOrd="2" destOrd="0" parTransId="{3FA9A44B-CCD1-44A0-AFE9-70077AA66066}" sibTransId="{D8104A4D-9AAB-45D0-B87B-D4E5446E5A49}"/>
    <dgm:cxn modelId="{D1E5EBD3-0FFA-45A3-8608-1C15BA06395E}" type="presOf" srcId="{3F626816-7B26-4294-9C06-2E758CEAA353}" destId="{8A5F68DF-DD92-4D8E-9EAE-A1ECAD229B29}" srcOrd="0" destOrd="1" presId="urn:microsoft.com/office/officeart/2005/8/layout/process5"/>
    <dgm:cxn modelId="{6F58E70B-2455-4E57-8B15-02A45C11C75A}" srcId="{6AD191E0-1DF5-4A21-8A5A-7505E0F70033}" destId="{931A9CFD-9EF2-41EC-B778-4A96FBB6F751}" srcOrd="2" destOrd="0" parTransId="{EA532382-C2B5-4082-B9AC-3E5016C63F9D}" sibTransId="{68C3F663-B523-4CF5-90E0-383FB5C6B728}"/>
    <dgm:cxn modelId="{51411348-D051-4700-A112-4601498BC26B}" srcId="{28AFC218-1254-4E29-A626-237C33F38F66}" destId="{5D9A295A-F37B-4C76-B3F6-4CDA9F9C77BA}" srcOrd="7" destOrd="0" parTransId="{9D8D9DBF-DA0B-4D82-8FDB-D11D98B59562}" sibTransId="{A89C955F-C87D-41E3-83BB-61A861C33089}"/>
    <dgm:cxn modelId="{B312DEC1-AFB0-4566-9857-5BB0D6CB6D16}" srcId="{A18DD9DC-33DB-4971-89D3-9FE2CF5D053E}" destId="{71818272-4B6A-4C11-B6AA-DE832F788CAF}" srcOrd="0" destOrd="0" parTransId="{BED606C9-D069-4FCC-99A1-6F69F651219F}" sibTransId="{7003F702-0F45-4363-BA74-851256EDA803}"/>
    <dgm:cxn modelId="{73E87F8F-A3F4-4FEE-AFE4-F7C2D006EC76}" type="presOf" srcId="{5FD23EDB-5232-4BE5-A6E5-0DFA15C36600}" destId="{5CE00452-66CB-4F8D-AFF7-DA4C75415EFD}" srcOrd="1" destOrd="0" presId="urn:microsoft.com/office/officeart/2005/8/layout/process5"/>
    <dgm:cxn modelId="{654540F4-D818-4219-BBB9-CEDC1FBB9A7C}" type="presOf" srcId="{8FD03FF0-5AD6-4AFC-A65A-0D77D88B43C5}" destId="{D15E2D89-FC65-419B-88BD-6CA403D58F16}" srcOrd="0" destOrd="8" presId="urn:microsoft.com/office/officeart/2005/8/layout/process5"/>
    <dgm:cxn modelId="{79A29468-075B-42E3-A5EC-C660595FC7CF}" type="presOf" srcId="{290E57A4-48B0-42F9-A064-1D6374834648}" destId="{5BD63384-6CBC-4F1C-A1F6-C707A6E68FE3}" srcOrd="0" destOrd="2" presId="urn:microsoft.com/office/officeart/2005/8/layout/process5"/>
    <dgm:cxn modelId="{5F2CC1E3-12D7-4777-8439-58C52BBFE3BB}" type="presOf" srcId="{A0EAC64B-01C5-4C3B-8823-AEC863F99FF1}" destId="{D15E2D89-FC65-419B-88BD-6CA403D58F16}" srcOrd="0" destOrd="0" presId="urn:microsoft.com/office/officeart/2005/8/layout/process5"/>
    <dgm:cxn modelId="{E925DFA2-8572-40F7-A43F-3C0F0D843852}" type="presOf" srcId="{A5464476-123E-44B8-A010-EEA56CF7A9F3}" destId="{6EAE9163-B742-4F1B-A18E-BF5EFB9B5BC3}" srcOrd="1" destOrd="0" presId="urn:microsoft.com/office/officeart/2005/8/layout/process5"/>
    <dgm:cxn modelId="{61BB21EE-0357-4BC8-9B64-7BC97FF9DB80}" type="presOf" srcId="{BD6DC78F-85AF-4522-A32E-26167FA57841}" destId="{773E797A-C661-4130-8A7B-457C29D83A4B}" srcOrd="0" destOrd="1" presId="urn:microsoft.com/office/officeart/2005/8/layout/process5"/>
    <dgm:cxn modelId="{DC26E258-57D2-403E-A6E9-A0CB717E2F28}" srcId="{A0EAC64B-01C5-4C3B-8823-AEC863F99FF1}" destId="{D8F333E7-B459-4E03-8B0C-A97C26DD9430}" srcOrd="5" destOrd="0" parTransId="{B96C9365-327F-44C6-956B-B77A1475E87D}" sibTransId="{4FCE4F34-EF8B-4E99-A8B9-DBBBE661ED7B}"/>
    <dgm:cxn modelId="{4007F070-6931-4F0B-82C1-E7A78F918DFA}" type="presOf" srcId="{941F5AAB-E4C8-4EE9-AA29-D65E648CC40E}" destId="{3C383D71-9F0D-469F-9BF3-193E08951775}" srcOrd="0" destOrd="0" presId="urn:microsoft.com/office/officeart/2005/8/layout/process5"/>
    <dgm:cxn modelId="{B8CC8960-15E1-483E-9214-881DB2BABB06}" type="presOf" srcId="{26B7EF19-A950-405F-9533-A9315731E20D}" destId="{926F5ED1-1917-4F8E-A90B-8586B2B06E45}" srcOrd="0" destOrd="0" presId="urn:microsoft.com/office/officeart/2005/8/layout/process5"/>
    <dgm:cxn modelId="{6F1AC5D1-B73E-402B-A184-168D506A1552}" srcId="{A6F8CE20-18E0-4894-A230-DA73A47FE4CB}" destId="{8DE0C390-BA88-4AD2-B5F8-4F6E8FFFFBA5}" srcOrd="0" destOrd="0" parTransId="{53717AC3-05BC-446B-A6B6-85BCF2959A33}" sibTransId="{5124081A-96AC-4C39-8D51-5C37E1B4A424}"/>
    <dgm:cxn modelId="{39DC3EAE-C8E7-4E06-869A-9E3554642149}" srcId="{A0EAC64B-01C5-4C3B-8823-AEC863F99FF1}" destId="{8FD03FF0-5AD6-4AFC-A65A-0D77D88B43C5}" srcOrd="7" destOrd="0" parTransId="{4C7DE187-00F6-4997-9089-E9653AC5E995}" sibTransId="{62588F5B-445A-4F4E-AFBB-51D35D990AAF}"/>
    <dgm:cxn modelId="{1531ABFD-BDE2-40A0-95FC-9F1F15AB13B0}" type="presParOf" srcId="{367CF919-A0B9-4831-9A5B-BF5C89BC4A4C}" destId="{66C5EA0E-4140-462C-A151-278BC6604EC0}" srcOrd="0" destOrd="0" presId="urn:microsoft.com/office/officeart/2005/8/layout/process5"/>
    <dgm:cxn modelId="{72F20211-CBF4-40D2-A26B-E8609EABD8CF}" type="presParOf" srcId="{367CF919-A0B9-4831-9A5B-BF5C89BC4A4C}" destId="{6DCD77A3-8B28-49EF-AD6A-EA9A951DE8FC}" srcOrd="1" destOrd="0" presId="urn:microsoft.com/office/officeart/2005/8/layout/process5"/>
    <dgm:cxn modelId="{3B3F6758-7D4A-4FF4-9FF2-68EE7BF900BE}" type="presParOf" srcId="{6DCD77A3-8B28-49EF-AD6A-EA9A951DE8FC}" destId="{BFA25FB0-43D2-4A55-BB07-9AFE9F096EAF}" srcOrd="0" destOrd="0" presId="urn:microsoft.com/office/officeart/2005/8/layout/process5"/>
    <dgm:cxn modelId="{78F1869C-A7CA-4FEA-925F-39A4E352F0B7}" type="presParOf" srcId="{367CF919-A0B9-4831-9A5B-BF5C89BC4A4C}" destId="{496E3293-3418-4180-8172-CA28A2E169EE}" srcOrd="2" destOrd="0" presId="urn:microsoft.com/office/officeart/2005/8/layout/process5"/>
    <dgm:cxn modelId="{82B8FBC8-52B6-497D-95E1-52EB1CF74439}" type="presParOf" srcId="{367CF919-A0B9-4831-9A5B-BF5C89BC4A4C}" destId="{3AEC7D80-B7D7-4405-ADE0-52CC09C4966C}" srcOrd="3" destOrd="0" presId="urn:microsoft.com/office/officeart/2005/8/layout/process5"/>
    <dgm:cxn modelId="{2BDC919F-7C9C-4480-9801-7B43B1F3D2A6}" type="presParOf" srcId="{3AEC7D80-B7D7-4405-ADE0-52CC09C4966C}" destId="{1A8AB178-B602-4C0B-A2EF-D66C4113D288}" srcOrd="0" destOrd="0" presId="urn:microsoft.com/office/officeart/2005/8/layout/process5"/>
    <dgm:cxn modelId="{41EE3C11-39D8-4EC5-9EF2-E334854D3F95}" type="presParOf" srcId="{367CF919-A0B9-4831-9A5B-BF5C89BC4A4C}" destId="{F6000DCA-88E2-4A02-AE21-F6B7AC06DC7B}" srcOrd="4" destOrd="0" presId="urn:microsoft.com/office/officeart/2005/8/layout/process5"/>
    <dgm:cxn modelId="{9D6A6859-0F1D-4012-978F-508FA1725D5E}" type="presParOf" srcId="{367CF919-A0B9-4831-9A5B-BF5C89BC4A4C}" destId="{926F5ED1-1917-4F8E-A90B-8586B2B06E45}" srcOrd="5" destOrd="0" presId="urn:microsoft.com/office/officeart/2005/8/layout/process5"/>
    <dgm:cxn modelId="{1CF10EBB-761A-49A0-BE19-9D427EF59DDC}" type="presParOf" srcId="{926F5ED1-1917-4F8E-A90B-8586B2B06E45}" destId="{4A292EBF-76D4-44B5-9D66-78E14327B8EB}" srcOrd="0" destOrd="0" presId="urn:microsoft.com/office/officeart/2005/8/layout/process5"/>
    <dgm:cxn modelId="{625375A3-489B-4230-8CED-AB54608DEEAF}" type="presParOf" srcId="{367CF919-A0B9-4831-9A5B-BF5C89BC4A4C}" destId="{542F9DAD-A2DD-4402-AADA-EC26198E4123}" srcOrd="6" destOrd="0" presId="urn:microsoft.com/office/officeart/2005/8/layout/process5"/>
    <dgm:cxn modelId="{36CB3B87-9CFA-4071-A01D-4A9DC56D1557}" type="presParOf" srcId="{367CF919-A0B9-4831-9A5B-BF5C89BC4A4C}" destId="{93041657-F417-4EAA-B32B-EA8957C992ED}" srcOrd="7" destOrd="0" presId="urn:microsoft.com/office/officeart/2005/8/layout/process5"/>
    <dgm:cxn modelId="{EA46BD6E-9353-4CB4-B771-C0EE8667F044}" type="presParOf" srcId="{93041657-F417-4EAA-B32B-EA8957C992ED}" destId="{155FD606-B23D-4716-A75C-3487EDDF6E69}" srcOrd="0" destOrd="0" presId="urn:microsoft.com/office/officeart/2005/8/layout/process5"/>
    <dgm:cxn modelId="{69B6CD8E-5C51-4A7C-A757-927B6E1D8BA2}" type="presParOf" srcId="{367CF919-A0B9-4831-9A5B-BF5C89BC4A4C}" destId="{D15E2D89-FC65-419B-88BD-6CA403D58F16}" srcOrd="8" destOrd="0" presId="urn:microsoft.com/office/officeart/2005/8/layout/process5"/>
    <dgm:cxn modelId="{419BF323-2F27-4AB8-A920-92848B4A9C31}" type="presParOf" srcId="{367CF919-A0B9-4831-9A5B-BF5C89BC4A4C}" destId="{6B388981-3DF6-4443-A2D7-3790254018EE}" srcOrd="9" destOrd="0" presId="urn:microsoft.com/office/officeart/2005/8/layout/process5"/>
    <dgm:cxn modelId="{6A9D3831-2DAC-4A43-BF34-4BC5807543C8}" type="presParOf" srcId="{6B388981-3DF6-4443-A2D7-3790254018EE}" destId="{733A52A6-CB91-4577-9D07-2E287BB624CD}" srcOrd="0" destOrd="0" presId="urn:microsoft.com/office/officeart/2005/8/layout/process5"/>
    <dgm:cxn modelId="{80FD3F54-CE84-4DE7-B58F-68E11DF66275}" type="presParOf" srcId="{367CF919-A0B9-4831-9A5B-BF5C89BC4A4C}" destId="{773E797A-C661-4130-8A7B-457C29D83A4B}" srcOrd="10" destOrd="0" presId="urn:microsoft.com/office/officeart/2005/8/layout/process5"/>
    <dgm:cxn modelId="{FB73A4BA-2FEB-4A75-9ED7-0BF7C0903201}" type="presParOf" srcId="{367CF919-A0B9-4831-9A5B-BF5C89BC4A4C}" destId="{7850DE4D-04D8-44F4-AC4A-2EFFC0E396AA}" srcOrd="11" destOrd="0" presId="urn:microsoft.com/office/officeart/2005/8/layout/process5"/>
    <dgm:cxn modelId="{E7FCD559-A72A-4B6F-AB4E-18A0C169579E}" type="presParOf" srcId="{7850DE4D-04D8-44F4-AC4A-2EFFC0E396AA}" destId="{807E5AFA-15F3-4F92-A612-BFD7E4E4325B}" srcOrd="0" destOrd="0" presId="urn:microsoft.com/office/officeart/2005/8/layout/process5"/>
    <dgm:cxn modelId="{0D3D41DD-5453-445F-AEB5-961576D31A56}" type="presParOf" srcId="{367CF919-A0B9-4831-9A5B-BF5C89BC4A4C}" destId="{226E3597-58EC-4E75-A1CC-5C11109F2533}" srcOrd="12" destOrd="0" presId="urn:microsoft.com/office/officeart/2005/8/layout/process5"/>
    <dgm:cxn modelId="{32933CD2-A5AD-40AB-A1A8-7250DB57CA05}" type="presParOf" srcId="{367CF919-A0B9-4831-9A5B-BF5C89BC4A4C}" destId="{B920C5C5-6A94-45BF-B196-1279183B9488}" srcOrd="13" destOrd="0" presId="urn:microsoft.com/office/officeart/2005/8/layout/process5"/>
    <dgm:cxn modelId="{F7F1CD6B-5C84-4E92-80EF-D0FAE9260A5B}" type="presParOf" srcId="{B920C5C5-6A94-45BF-B196-1279183B9488}" destId="{5CE00452-66CB-4F8D-AFF7-DA4C75415EFD}" srcOrd="0" destOrd="0" presId="urn:microsoft.com/office/officeart/2005/8/layout/process5"/>
    <dgm:cxn modelId="{C0F03F35-0931-4771-91C7-1702F6B6C9A3}" type="presParOf" srcId="{367CF919-A0B9-4831-9A5B-BF5C89BC4A4C}" destId="{5B7AC3AA-E388-4B58-97EC-C65A3F56C718}" srcOrd="14" destOrd="0" presId="urn:microsoft.com/office/officeart/2005/8/layout/process5"/>
    <dgm:cxn modelId="{F63DAF35-56CD-46A5-9CE4-298485D42CA6}" type="presParOf" srcId="{367CF919-A0B9-4831-9A5B-BF5C89BC4A4C}" destId="{7A8E7BDD-9A8D-47B8-A339-C37677059E01}" srcOrd="15" destOrd="0" presId="urn:microsoft.com/office/officeart/2005/8/layout/process5"/>
    <dgm:cxn modelId="{07F98A35-08B3-4D5D-B6AB-0DA02AC05DE9}" type="presParOf" srcId="{7A8E7BDD-9A8D-47B8-A339-C37677059E01}" destId="{DF774DCF-BD6A-460C-92CF-A63A00300709}" srcOrd="0" destOrd="0" presId="urn:microsoft.com/office/officeart/2005/8/layout/process5"/>
    <dgm:cxn modelId="{18D44B36-3E63-4C61-850C-B74E84BB4D5B}" type="presParOf" srcId="{367CF919-A0B9-4831-9A5B-BF5C89BC4A4C}" destId="{48AD0FB4-A231-4AAB-ADBD-9152E6989198}" srcOrd="16" destOrd="0" presId="urn:microsoft.com/office/officeart/2005/8/layout/process5"/>
    <dgm:cxn modelId="{FF5E30FA-D1AC-4390-9134-6B6C2A3A8809}" type="presParOf" srcId="{367CF919-A0B9-4831-9A5B-BF5C89BC4A4C}" destId="{8F6524D8-D2E3-4915-84E9-903717884983}" srcOrd="17" destOrd="0" presId="urn:microsoft.com/office/officeart/2005/8/layout/process5"/>
    <dgm:cxn modelId="{C8C3B4F2-4591-47BD-A8C7-782A74311A83}" type="presParOf" srcId="{8F6524D8-D2E3-4915-84E9-903717884983}" destId="{6EAE9163-B742-4F1B-A18E-BF5EFB9B5BC3}" srcOrd="0" destOrd="0" presId="urn:microsoft.com/office/officeart/2005/8/layout/process5"/>
    <dgm:cxn modelId="{DD0B9427-DFDF-42F1-B2D3-164F276D1151}" type="presParOf" srcId="{367CF919-A0B9-4831-9A5B-BF5C89BC4A4C}" destId="{5BD63384-6CBC-4F1C-A1F6-C707A6E68FE3}" srcOrd="18" destOrd="0" presId="urn:microsoft.com/office/officeart/2005/8/layout/process5"/>
    <dgm:cxn modelId="{82F3CCBC-1E0A-4675-B077-D150F0CEC78D}" type="presParOf" srcId="{367CF919-A0B9-4831-9A5B-BF5C89BC4A4C}" destId="{72950EF6-DE8E-4EA2-95C8-B2099039934D}" srcOrd="19" destOrd="0" presId="urn:microsoft.com/office/officeart/2005/8/layout/process5"/>
    <dgm:cxn modelId="{48E8B89B-47A3-48C3-BC25-47456FAD3226}" type="presParOf" srcId="{72950EF6-DE8E-4EA2-95C8-B2099039934D}" destId="{989D32BA-EA76-4BC9-9853-96C6926CF8AE}" srcOrd="0" destOrd="0" presId="urn:microsoft.com/office/officeart/2005/8/layout/process5"/>
    <dgm:cxn modelId="{E9C21006-4EFD-4EC3-822C-01AB0AC46DBF}" type="presParOf" srcId="{367CF919-A0B9-4831-9A5B-BF5C89BC4A4C}" destId="{3F7AAA74-768D-4F22-9439-7B1EEE05A128}" srcOrd="20" destOrd="0" presId="urn:microsoft.com/office/officeart/2005/8/layout/process5"/>
    <dgm:cxn modelId="{480D975E-6785-4862-9F61-8A95FC34DB14}" type="presParOf" srcId="{367CF919-A0B9-4831-9A5B-BF5C89BC4A4C}" destId="{3ED9CBC7-8C36-47B9-A811-AE6CD3C28973}" srcOrd="21" destOrd="0" presId="urn:microsoft.com/office/officeart/2005/8/layout/process5"/>
    <dgm:cxn modelId="{A0C69ED1-03B0-43ED-93A7-BFE3945703BE}" type="presParOf" srcId="{3ED9CBC7-8C36-47B9-A811-AE6CD3C28973}" destId="{942DD9C8-82B4-4240-B3BE-887216D5B4B8}" srcOrd="0" destOrd="0" presId="urn:microsoft.com/office/officeart/2005/8/layout/process5"/>
    <dgm:cxn modelId="{86FE8062-31BB-4099-83B7-5FA2930BCD4C}" type="presParOf" srcId="{367CF919-A0B9-4831-9A5B-BF5C89BC4A4C}" destId="{9A385AA0-CD58-48D1-A000-BA1486DF6882}" srcOrd="22" destOrd="0" presId="urn:microsoft.com/office/officeart/2005/8/layout/process5"/>
    <dgm:cxn modelId="{CE2016D6-E98F-4D01-8734-9266CEEC8E27}" type="presParOf" srcId="{367CF919-A0B9-4831-9A5B-BF5C89BC4A4C}" destId="{9349DC18-5BBC-4B75-A1AD-F892D4A9B80B}" srcOrd="23" destOrd="0" presId="urn:microsoft.com/office/officeart/2005/8/layout/process5"/>
    <dgm:cxn modelId="{5E3588DC-2867-4ABE-AC83-7B6E0FCA4F99}" type="presParOf" srcId="{9349DC18-5BBC-4B75-A1AD-F892D4A9B80B}" destId="{E948A164-ACAB-43AC-AD1C-E44DC72FD519}" srcOrd="0" destOrd="0" presId="urn:microsoft.com/office/officeart/2005/8/layout/process5"/>
    <dgm:cxn modelId="{AF0AADE2-945A-4315-A2C9-8B54D51BA646}" type="presParOf" srcId="{367CF919-A0B9-4831-9A5B-BF5C89BC4A4C}" destId="{3C383D71-9F0D-469F-9BF3-193E08951775}" srcOrd="24" destOrd="0" presId="urn:microsoft.com/office/officeart/2005/8/layout/process5"/>
    <dgm:cxn modelId="{2B1DE138-4F5E-4BF1-A4F5-5F3985E2F48A}" type="presParOf" srcId="{367CF919-A0B9-4831-9A5B-BF5C89BC4A4C}" destId="{293FC8EA-E159-42D4-80F0-D8C90DF37ADB}" srcOrd="25" destOrd="0" presId="urn:microsoft.com/office/officeart/2005/8/layout/process5"/>
    <dgm:cxn modelId="{8D6E3548-B214-4C6F-9582-A1F7E829DC4B}" type="presParOf" srcId="{293FC8EA-E159-42D4-80F0-D8C90DF37ADB}" destId="{C1E2EBC7-BF26-42E0-A724-3DAADACDE020}" srcOrd="0" destOrd="0" presId="urn:microsoft.com/office/officeart/2005/8/layout/process5"/>
    <dgm:cxn modelId="{082F3225-23DC-4E5B-BB33-E8B7CC25C2F7}" type="presParOf" srcId="{367CF919-A0B9-4831-9A5B-BF5C89BC4A4C}" destId="{8A5F68DF-DD92-4D8E-9EAE-A1ECAD229B29}" srcOrd="2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E2BD7A-F79B-41FA-B610-7CDA8A01529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D14B2DAB-B11A-4D62-BBD9-A46ECCC1E9A1}">
      <dgm:prSet phldrT="[Text]"/>
      <dgm:spPr/>
      <dgm:t>
        <a:bodyPr/>
        <a:lstStyle/>
        <a:p>
          <a:r>
            <a:rPr lang="en-US" dirty="0" smtClean="0"/>
            <a:t>R&amp;D</a:t>
          </a:r>
          <a:endParaRPr lang="en-US" dirty="0"/>
        </a:p>
      </dgm:t>
    </dgm:pt>
    <dgm:pt modelId="{6F3FFE5C-B7E4-409E-B1EE-912C6FE78EA6}" type="parTrans" cxnId="{E878D05B-B6DC-4FC3-8947-58EC6621867A}">
      <dgm:prSet/>
      <dgm:spPr/>
      <dgm:t>
        <a:bodyPr/>
        <a:lstStyle/>
        <a:p>
          <a:endParaRPr lang="en-US"/>
        </a:p>
      </dgm:t>
    </dgm:pt>
    <dgm:pt modelId="{93621AE4-6D24-48D5-8622-C540732D6AAB}" type="sibTrans" cxnId="{E878D05B-B6DC-4FC3-8947-58EC6621867A}">
      <dgm:prSet/>
      <dgm:spPr/>
      <dgm:t>
        <a:bodyPr/>
        <a:lstStyle/>
        <a:p>
          <a:endParaRPr lang="en-US"/>
        </a:p>
      </dgm:t>
    </dgm:pt>
    <dgm:pt modelId="{002DD0FD-726C-4EF1-989D-C87B50978F57}">
      <dgm:prSet phldrT="[Text]"/>
      <dgm:spPr/>
      <dgm:t>
        <a:bodyPr/>
        <a:lstStyle/>
        <a:p>
          <a:r>
            <a:rPr lang="en-US" dirty="0" smtClean="0"/>
            <a:t>Deployment</a:t>
          </a:r>
          <a:endParaRPr lang="en-US" dirty="0"/>
        </a:p>
      </dgm:t>
    </dgm:pt>
    <dgm:pt modelId="{644947B7-B6C7-4074-9ACB-056BB8CE3A99}" type="parTrans" cxnId="{0AE51EE8-3558-49CB-A9A1-7D99ECAB6528}">
      <dgm:prSet/>
      <dgm:spPr/>
      <dgm:t>
        <a:bodyPr/>
        <a:lstStyle/>
        <a:p>
          <a:endParaRPr lang="en-US"/>
        </a:p>
      </dgm:t>
    </dgm:pt>
    <dgm:pt modelId="{5B2785A9-41B0-4447-B431-B90361085BBE}" type="sibTrans" cxnId="{0AE51EE8-3558-49CB-A9A1-7D99ECAB6528}">
      <dgm:prSet/>
      <dgm:spPr/>
      <dgm:t>
        <a:bodyPr/>
        <a:lstStyle/>
        <a:p>
          <a:endParaRPr lang="en-US"/>
        </a:p>
      </dgm:t>
    </dgm:pt>
    <dgm:pt modelId="{555417A8-53F2-481E-8A95-9EDAF37C51E8}">
      <dgm:prSet phldrT="[Text]"/>
      <dgm:spPr/>
      <dgm:t>
        <a:bodyPr/>
        <a:lstStyle/>
        <a:p>
          <a:r>
            <a:rPr lang="en-US" dirty="0" smtClean="0"/>
            <a:t>Pilot + Demonstration</a:t>
          </a:r>
          <a:endParaRPr lang="en-US" dirty="0"/>
        </a:p>
      </dgm:t>
    </dgm:pt>
    <dgm:pt modelId="{BB2E3C99-F3BF-411A-887B-D49E08BFB5FA}" type="parTrans" cxnId="{5F45473F-F0CC-479A-BDBB-472D62C665D2}">
      <dgm:prSet/>
      <dgm:spPr/>
      <dgm:t>
        <a:bodyPr/>
        <a:lstStyle/>
        <a:p>
          <a:endParaRPr lang="en-US"/>
        </a:p>
      </dgm:t>
    </dgm:pt>
    <dgm:pt modelId="{EA5FDAC3-6458-4F3B-A8AD-4CD0DDB4035C}" type="sibTrans" cxnId="{5F45473F-F0CC-479A-BDBB-472D62C665D2}">
      <dgm:prSet/>
      <dgm:spPr/>
      <dgm:t>
        <a:bodyPr/>
        <a:lstStyle/>
        <a:p>
          <a:endParaRPr lang="en-US"/>
        </a:p>
      </dgm:t>
    </dgm:pt>
    <dgm:pt modelId="{0CEA223D-5C11-4757-AB39-E7FDC219B89F}">
      <dgm:prSet phldrT="[Text]"/>
      <dgm:spPr/>
      <dgm:t>
        <a:bodyPr/>
        <a:lstStyle/>
        <a:p>
          <a:r>
            <a:rPr lang="en-US" dirty="0" smtClean="0"/>
            <a:t>First-of-a-kind Commercial Scale Up:</a:t>
          </a:r>
        </a:p>
      </dgm:t>
    </dgm:pt>
    <dgm:pt modelId="{79CAFA87-2CFA-46F4-9862-FA8B4A86CAFF}" type="parTrans" cxnId="{1EFFC167-F64C-4CB4-8DC2-5313BFD9B668}">
      <dgm:prSet/>
      <dgm:spPr/>
      <dgm:t>
        <a:bodyPr/>
        <a:lstStyle/>
        <a:p>
          <a:endParaRPr lang="en-US"/>
        </a:p>
      </dgm:t>
    </dgm:pt>
    <dgm:pt modelId="{5368EE64-0210-4FE7-B52A-4618ACF4F525}" type="sibTrans" cxnId="{1EFFC167-F64C-4CB4-8DC2-5313BFD9B668}">
      <dgm:prSet/>
      <dgm:spPr/>
      <dgm:t>
        <a:bodyPr/>
        <a:lstStyle/>
        <a:p>
          <a:endParaRPr lang="en-US"/>
        </a:p>
      </dgm:t>
    </dgm:pt>
    <dgm:pt modelId="{19B42A49-6A3A-4C2A-812E-400C998F4A8A}">
      <dgm:prSet phldrT="[Text]"/>
      <dgm:spPr/>
      <dgm:t>
        <a:bodyPr/>
        <a:lstStyle/>
        <a:p>
          <a:r>
            <a:rPr lang="en-US" dirty="0" smtClean="0"/>
            <a:t>Commercial Replication</a:t>
          </a:r>
          <a:endParaRPr lang="en-US" dirty="0"/>
        </a:p>
      </dgm:t>
    </dgm:pt>
    <dgm:pt modelId="{69FE205B-B2F5-4457-97CE-E171CB5FEAD2}" type="parTrans" cxnId="{E3DF2553-648C-4EA5-BACB-F9D1E1EBA62A}">
      <dgm:prSet/>
      <dgm:spPr/>
      <dgm:t>
        <a:bodyPr/>
        <a:lstStyle/>
        <a:p>
          <a:endParaRPr lang="en-US"/>
        </a:p>
      </dgm:t>
    </dgm:pt>
    <dgm:pt modelId="{EDED6DAA-3BDE-43AE-B9F7-1D1EF044B664}" type="sibTrans" cxnId="{E3DF2553-648C-4EA5-BACB-F9D1E1EBA62A}">
      <dgm:prSet/>
      <dgm:spPr/>
      <dgm:t>
        <a:bodyPr/>
        <a:lstStyle/>
        <a:p>
          <a:endParaRPr lang="en-US"/>
        </a:p>
      </dgm:t>
    </dgm:pt>
    <dgm:pt modelId="{B59B020A-F653-4FA1-9260-7AFFC4A93B06}">
      <dgm:prSet phldrT="[Text]"/>
      <dgm:spPr/>
      <dgm:t>
        <a:bodyPr/>
        <a:lstStyle/>
        <a:p>
          <a:r>
            <a:rPr lang="en-US" dirty="0" smtClean="0"/>
            <a:t>DOE, USDA (ARS, NIFA), DOT, Academia, private partners</a:t>
          </a:r>
          <a:endParaRPr lang="en-US" dirty="0"/>
        </a:p>
      </dgm:t>
    </dgm:pt>
    <dgm:pt modelId="{A21451F0-170B-436E-8639-0226189A6331}" type="parTrans" cxnId="{C3AAEA02-6634-45DA-ABA7-39B8BBA14AD3}">
      <dgm:prSet/>
      <dgm:spPr/>
      <dgm:t>
        <a:bodyPr/>
        <a:lstStyle/>
        <a:p>
          <a:endParaRPr lang="en-US"/>
        </a:p>
      </dgm:t>
    </dgm:pt>
    <dgm:pt modelId="{0EAA7C89-3675-4131-AAB4-661964C4CFA1}" type="sibTrans" cxnId="{C3AAEA02-6634-45DA-ABA7-39B8BBA14AD3}">
      <dgm:prSet/>
      <dgm:spPr/>
      <dgm:t>
        <a:bodyPr/>
        <a:lstStyle/>
        <a:p>
          <a:endParaRPr lang="en-US"/>
        </a:p>
      </dgm:t>
    </dgm:pt>
    <dgm:pt modelId="{3ABF9D27-7A05-4076-A2DC-2C511717AE7D}">
      <dgm:prSet phldrT="[Text]"/>
      <dgm:spPr/>
      <dgm:t>
        <a:bodyPr/>
        <a:lstStyle/>
        <a:p>
          <a:r>
            <a:rPr lang="en-US" dirty="0" smtClean="0"/>
            <a:t>Section 9003 Biorefinery Guarantee, Lenders, Venture Capital, Mezzanine, Angel, etc.</a:t>
          </a:r>
        </a:p>
      </dgm:t>
    </dgm:pt>
    <dgm:pt modelId="{4317E200-7CA3-469E-B06B-7FCD3C9D688D}" type="parTrans" cxnId="{64334714-24E7-4EA0-A577-FE6C3AD2F93D}">
      <dgm:prSet/>
      <dgm:spPr/>
      <dgm:t>
        <a:bodyPr/>
        <a:lstStyle/>
        <a:p>
          <a:endParaRPr lang="en-US"/>
        </a:p>
      </dgm:t>
    </dgm:pt>
    <dgm:pt modelId="{686A3C9F-61B7-4674-A6D6-22F60F377AE5}" type="sibTrans" cxnId="{64334714-24E7-4EA0-A577-FE6C3AD2F93D}">
      <dgm:prSet/>
      <dgm:spPr/>
      <dgm:t>
        <a:bodyPr/>
        <a:lstStyle/>
        <a:p>
          <a:endParaRPr lang="en-US"/>
        </a:p>
      </dgm:t>
    </dgm:pt>
    <dgm:pt modelId="{C751C05D-7424-47FA-8AD9-993C1FAA16E2}">
      <dgm:prSet/>
      <dgm:spPr/>
      <dgm:t>
        <a:bodyPr/>
        <a:lstStyle/>
        <a:p>
          <a:r>
            <a:rPr lang="en-US" dirty="0" smtClean="0"/>
            <a:t>USDA B&amp;I and REAP guarantee</a:t>
          </a:r>
          <a:endParaRPr lang="en-US" dirty="0"/>
        </a:p>
      </dgm:t>
    </dgm:pt>
    <dgm:pt modelId="{7C02B67D-4639-4F07-A16D-66BD6162BB03}" type="parTrans" cxnId="{514ADF85-D9CB-475A-B41B-653BCDDDAF1C}">
      <dgm:prSet/>
      <dgm:spPr/>
      <dgm:t>
        <a:bodyPr/>
        <a:lstStyle/>
        <a:p>
          <a:endParaRPr lang="en-US"/>
        </a:p>
      </dgm:t>
    </dgm:pt>
    <dgm:pt modelId="{312063AA-AAE7-43DB-AF7D-5A4A9BE9146C}" type="sibTrans" cxnId="{514ADF85-D9CB-475A-B41B-653BCDDDAF1C}">
      <dgm:prSet/>
      <dgm:spPr/>
      <dgm:t>
        <a:bodyPr/>
        <a:lstStyle/>
        <a:p>
          <a:endParaRPr lang="en-US"/>
        </a:p>
      </dgm:t>
    </dgm:pt>
    <dgm:pt modelId="{870ED761-DA7E-4C43-ACDC-064EA65A4E56}">
      <dgm:prSet/>
      <dgm:spPr/>
      <dgm:t>
        <a:bodyPr/>
        <a:lstStyle/>
        <a:p>
          <a:r>
            <a:rPr lang="en-US" dirty="0" smtClean="0"/>
            <a:t>Private Investment</a:t>
          </a:r>
          <a:endParaRPr lang="en-US" dirty="0"/>
        </a:p>
      </dgm:t>
    </dgm:pt>
    <dgm:pt modelId="{426FEB1F-656B-4854-AD78-36DA026E73D1}" type="parTrans" cxnId="{9310D4DF-F4A6-4657-AF98-AE092CABFD20}">
      <dgm:prSet/>
      <dgm:spPr/>
      <dgm:t>
        <a:bodyPr/>
        <a:lstStyle/>
        <a:p>
          <a:endParaRPr lang="en-US"/>
        </a:p>
      </dgm:t>
    </dgm:pt>
    <dgm:pt modelId="{F09F9F45-DD1D-4EC3-B056-F66C4547E787}" type="sibTrans" cxnId="{9310D4DF-F4A6-4657-AF98-AE092CABFD20}">
      <dgm:prSet/>
      <dgm:spPr/>
      <dgm:t>
        <a:bodyPr/>
        <a:lstStyle/>
        <a:p>
          <a:endParaRPr lang="en-US"/>
        </a:p>
      </dgm:t>
    </dgm:pt>
    <dgm:pt modelId="{08AA1855-D201-4E63-A19F-2973A1F07524}">
      <dgm:prSet/>
      <dgm:spPr/>
      <dgm:t>
        <a:bodyPr/>
        <a:lstStyle/>
        <a:p>
          <a:r>
            <a:rPr lang="en-US" dirty="0" smtClean="0"/>
            <a:t>Commercial Lenders</a:t>
          </a:r>
          <a:endParaRPr lang="en-US" dirty="0"/>
        </a:p>
      </dgm:t>
    </dgm:pt>
    <dgm:pt modelId="{D9795175-8B0C-459D-9F2C-B4E459F56B72}" type="parTrans" cxnId="{496733E5-B76B-4529-AC4D-517176E8DD69}">
      <dgm:prSet/>
      <dgm:spPr/>
      <dgm:t>
        <a:bodyPr/>
        <a:lstStyle/>
        <a:p>
          <a:endParaRPr lang="en-US"/>
        </a:p>
      </dgm:t>
    </dgm:pt>
    <dgm:pt modelId="{642C9A91-CB5C-4470-8844-7D63FCC0A6AA}" type="sibTrans" cxnId="{496733E5-B76B-4529-AC4D-517176E8DD69}">
      <dgm:prSet/>
      <dgm:spPr/>
      <dgm:t>
        <a:bodyPr/>
        <a:lstStyle/>
        <a:p>
          <a:endParaRPr lang="en-US"/>
        </a:p>
      </dgm:t>
    </dgm:pt>
    <dgm:pt modelId="{8C470F9C-589A-4A03-AFAC-523D8110A585}">
      <dgm:prSet/>
      <dgm:spPr/>
      <dgm:t>
        <a:bodyPr/>
        <a:lstStyle/>
        <a:p>
          <a:r>
            <a:rPr lang="en-US" dirty="0" smtClean="0"/>
            <a:t>Technical Assistance, Regional Planning</a:t>
          </a:r>
          <a:endParaRPr lang="en-US" dirty="0"/>
        </a:p>
      </dgm:t>
    </dgm:pt>
    <dgm:pt modelId="{DB73E2CC-4E7B-4EF4-BF30-0248A4586E14}" type="parTrans" cxnId="{F1381D94-E2BD-4D8F-B7B7-C3B91F1A8F0E}">
      <dgm:prSet/>
      <dgm:spPr/>
      <dgm:t>
        <a:bodyPr/>
        <a:lstStyle/>
        <a:p>
          <a:endParaRPr lang="en-US"/>
        </a:p>
      </dgm:t>
    </dgm:pt>
    <dgm:pt modelId="{C4D5B9CB-E2A1-4416-8DD0-5827BF70BC83}" type="sibTrans" cxnId="{F1381D94-E2BD-4D8F-B7B7-C3B91F1A8F0E}">
      <dgm:prSet/>
      <dgm:spPr/>
      <dgm:t>
        <a:bodyPr/>
        <a:lstStyle/>
        <a:p>
          <a:endParaRPr lang="en-US"/>
        </a:p>
      </dgm:t>
    </dgm:pt>
    <dgm:pt modelId="{A62F0F5E-8738-4A34-9F23-AC4DACE34975}">
      <dgm:prSet/>
      <dgm:spPr/>
      <dgm:t>
        <a:bodyPr/>
        <a:lstStyle/>
        <a:p>
          <a:r>
            <a:rPr lang="en-US" dirty="0" smtClean="0"/>
            <a:t>DOE grant, RBEG, RBOG, Cooperative Development</a:t>
          </a:r>
          <a:endParaRPr lang="en-US" dirty="0"/>
        </a:p>
      </dgm:t>
    </dgm:pt>
    <dgm:pt modelId="{EA0DE879-E1AB-4E44-9F76-9EC48CBADCD6}" type="parTrans" cxnId="{F64C8F96-FB72-44A4-8248-7994DA46F083}">
      <dgm:prSet/>
      <dgm:spPr/>
      <dgm:t>
        <a:bodyPr/>
        <a:lstStyle/>
        <a:p>
          <a:endParaRPr lang="en-US"/>
        </a:p>
      </dgm:t>
    </dgm:pt>
    <dgm:pt modelId="{314887DD-F9AB-433C-9FCD-FAE0A30FEE41}" type="sibTrans" cxnId="{F64C8F96-FB72-44A4-8248-7994DA46F083}">
      <dgm:prSet/>
      <dgm:spPr/>
      <dgm:t>
        <a:bodyPr/>
        <a:lstStyle/>
        <a:p>
          <a:endParaRPr lang="en-US"/>
        </a:p>
      </dgm:t>
    </dgm:pt>
    <dgm:pt modelId="{73EBA358-9CBB-464B-922F-F03C9511F83F}">
      <dgm:prSet phldrT="[Text]"/>
      <dgm:spPr/>
      <dgm:t>
        <a:bodyPr/>
        <a:lstStyle/>
        <a:p>
          <a:r>
            <a:rPr lang="en-US" dirty="0" smtClean="0"/>
            <a:t>9008, NARA, AHB</a:t>
          </a:r>
          <a:endParaRPr lang="en-US" dirty="0"/>
        </a:p>
      </dgm:t>
    </dgm:pt>
    <dgm:pt modelId="{AB9E45ED-16B4-45A4-BF26-8C79719ED7A2}" type="parTrans" cxnId="{93F63679-93B6-4001-AEA6-AF5920A802AE}">
      <dgm:prSet/>
      <dgm:spPr/>
      <dgm:t>
        <a:bodyPr/>
        <a:lstStyle/>
        <a:p>
          <a:endParaRPr lang="en-US"/>
        </a:p>
      </dgm:t>
    </dgm:pt>
    <dgm:pt modelId="{3426543E-FB22-4116-A5E8-6AB3C342B681}" type="sibTrans" cxnId="{93F63679-93B6-4001-AEA6-AF5920A802AE}">
      <dgm:prSet/>
      <dgm:spPr/>
      <dgm:t>
        <a:bodyPr/>
        <a:lstStyle/>
        <a:p>
          <a:endParaRPr lang="en-US"/>
        </a:p>
      </dgm:t>
    </dgm:pt>
    <dgm:pt modelId="{D2736806-E893-4365-AD84-C45B2DD8DE1B}">
      <dgm:prSet phldrT="[Text]"/>
      <dgm:spPr/>
      <dgm:t>
        <a:bodyPr/>
        <a:lstStyle/>
        <a:p>
          <a:r>
            <a:rPr lang="en-US" dirty="0" smtClean="0"/>
            <a:t>ARS Regional Centers, DOE, DOT, DOD, Industry, Academia</a:t>
          </a:r>
        </a:p>
        <a:p>
          <a:endParaRPr lang="en-US" dirty="0"/>
        </a:p>
      </dgm:t>
    </dgm:pt>
    <dgm:pt modelId="{C4ED7F9A-48A2-4467-B298-7DC61367360F}" type="parTrans" cxnId="{9BC38920-C9DD-41A5-BA4A-31423614B3CC}">
      <dgm:prSet/>
      <dgm:spPr/>
      <dgm:t>
        <a:bodyPr/>
        <a:lstStyle/>
        <a:p>
          <a:endParaRPr lang="en-US"/>
        </a:p>
      </dgm:t>
    </dgm:pt>
    <dgm:pt modelId="{3639FCD3-5965-4131-8598-10292E7A441A}" type="sibTrans" cxnId="{9BC38920-C9DD-41A5-BA4A-31423614B3CC}">
      <dgm:prSet/>
      <dgm:spPr/>
      <dgm:t>
        <a:bodyPr/>
        <a:lstStyle/>
        <a:p>
          <a:endParaRPr lang="en-US"/>
        </a:p>
      </dgm:t>
    </dgm:pt>
    <dgm:pt modelId="{6F601485-1335-49C3-8E46-10B439C9830E}" type="pres">
      <dgm:prSet presAssocID="{2EE2BD7A-F79B-41FA-B610-7CDA8A01529C}" presName="arrowDiagram" presStyleCnt="0">
        <dgm:presLayoutVars>
          <dgm:chMax val="5"/>
          <dgm:dir/>
          <dgm:resizeHandles val="exact"/>
        </dgm:presLayoutVars>
      </dgm:prSet>
      <dgm:spPr/>
    </dgm:pt>
    <dgm:pt modelId="{7E3413DE-F4F2-4386-9ACD-67BEBC856749}" type="pres">
      <dgm:prSet presAssocID="{2EE2BD7A-F79B-41FA-B610-7CDA8A01529C}" presName="arrow" presStyleLbl="bgShp" presStyleIdx="0" presStyleCnt="1" custScaleX="107331" custScaleY="84427" custLinFactNeighborX="-1754" custLinFactNeighborY="-1157"/>
      <dgm:spPr/>
    </dgm:pt>
    <dgm:pt modelId="{76A669C9-9B38-40B9-AE66-045AFBE5C815}" type="pres">
      <dgm:prSet presAssocID="{2EE2BD7A-F79B-41FA-B610-7CDA8A01529C}" presName="arrowDiagram5" presStyleCnt="0"/>
      <dgm:spPr/>
    </dgm:pt>
    <dgm:pt modelId="{1C207718-3AB0-4D8F-8030-32BC78F8B808}" type="pres">
      <dgm:prSet presAssocID="{D14B2DAB-B11A-4D62-BBD9-A46ECCC1E9A1}" presName="bullet5a" presStyleLbl="node1" presStyleIdx="0" presStyleCnt="5" custLinFactX="-30121" custLinFactY="-10493" custLinFactNeighborX="-100000" custLinFactNeighborY="-100000"/>
      <dgm:spPr/>
    </dgm:pt>
    <dgm:pt modelId="{475D59D0-E502-41A5-A675-324EECD333BA}" type="pres">
      <dgm:prSet presAssocID="{D14B2DAB-B11A-4D62-BBD9-A46ECCC1E9A1}" presName="textBox5a" presStyleLbl="revTx" presStyleIdx="0" presStyleCnt="5" custScaleX="125923" custScaleY="145980" custLinFactNeighborY="328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BDD815-8246-40DC-BBEF-2A84A11666F2}" type="pres">
      <dgm:prSet presAssocID="{002DD0FD-726C-4EF1-989D-C87B50978F57}" presName="bullet5b" presStyleLbl="node1" presStyleIdx="1" presStyleCnt="5" custLinFactNeighborY="-54396"/>
      <dgm:spPr/>
    </dgm:pt>
    <dgm:pt modelId="{E6C273E8-DB4F-44AC-97D1-FEA8C54C3582}" type="pres">
      <dgm:prSet presAssocID="{002DD0FD-726C-4EF1-989D-C87B50978F57}" presName="textBox5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3E6DC4-1E3D-47B9-909D-96C87C60CF7B}" type="pres">
      <dgm:prSet presAssocID="{555417A8-53F2-481E-8A95-9EDAF37C51E8}" presName="bullet5c" presStyleLbl="node1" presStyleIdx="2" presStyleCnt="5"/>
      <dgm:spPr/>
    </dgm:pt>
    <dgm:pt modelId="{16CFFAAE-7ED9-4EA3-8CFF-EBD28E1D6219}" type="pres">
      <dgm:prSet presAssocID="{555417A8-53F2-481E-8A95-9EDAF37C51E8}" presName="textBox5c" presStyleLbl="revTx" presStyleIdx="2" presStyleCnt="5" custScaleX="116320" custLinFactNeighborX="10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35DAC-3BBD-4EA2-BEB2-7E9DD32ACD79}" type="pres">
      <dgm:prSet presAssocID="{0CEA223D-5C11-4757-AB39-E7FDC219B89F}" presName="bullet5d" presStyleLbl="node1" presStyleIdx="3" presStyleCnt="5"/>
      <dgm:spPr/>
    </dgm:pt>
    <dgm:pt modelId="{3CA6FEA3-85F0-4442-BC76-227AF4B6B056}" type="pres">
      <dgm:prSet presAssocID="{0CEA223D-5C11-4757-AB39-E7FDC219B89F}" presName="textBox5d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38DB83-FF79-4042-B0A6-5C908C1624F6}" type="pres">
      <dgm:prSet presAssocID="{19B42A49-6A3A-4C2A-812E-400C998F4A8A}" presName="bullet5e" presStyleLbl="node1" presStyleIdx="4" presStyleCnt="5"/>
      <dgm:spPr/>
    </dgm:pt>
    <dgm:pt modelId="{3D605D1A-6E3B-4AE5-B9CB-95302594C8CF}" type="pres">
      <dgm:prSet presAssocID="{19B42A49-6A3A-4C2A-812E-400C998F4A8A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068954-517A-4EB0-9243-63F014F1B199}" type="presOf" srcId="{08AA1855-D201-4E63-A19F-2973A1F07524}" destId="{3D605D1A-6E3B-4AE5-B9CB-95302594C8CF}" srcOrd="0" destOrd="3" presId="urn:microsoft.com/office/officeart/2005/8/layout/arrow2"/>
    <dgm:cxn modelId="{A3C18747-C16C-43EF-BF89-6A073146C45D}" type="presOf" srcId="{73EBA358-9CBB-464B-922F-F03C9511F83F}" destId="{475D59D0-E502-41A5-A675-324EECD333BA}" srcOrd="0" destOrd="2" presId="urn:microsoft.com/office/officeart/2005/8/layout/arrow2"/>
    <dgm:cxn modelId="{1770D174-4880-4A62-8A4E-228F8D36647B}" type="presOf" srcId="{A62F0F5E-8738-4A34-9F23-AC4DACE34975}" destId="{E6C273E8-DB4F-44AC-97D1-FEA8C54C3582}" srcOrd="0" destOrd="2" presId="urn:microsoft.com/office/officeart/2005/8/layout/arrow2"/>
    <dgm:cxn modelId="{F64C8F96-FB72-44A4-8248-7994DA46F083}" srcId="{002DD0FD-726C-4EF1-989D-C87B50978F57}" destId="{A62F0F5E-8738-4A34-9F23-AC4DACE34975}" srcOrd="1" destOrd="0" parTransId="{EA0DE879-E1AB-4E44-9F76-9EC48CBADCD6}" sibTransId="{314887DD-F9AB-433C-9FCD-FAE0A30FEE41}"/>
    <dgm:cxn modelId="{64334714-24E7-4EA0-A577-FE6C3AD2F93D}" srcId="{0CEA223D-5C11-4757-AB39-E7FDC219B89F}" destId="{3ABF9D27-7A05-4076-A2DC-2C511717AE7D}" srcOrd="0" destOrd="0" parTransId="{4317E200-7CA3-469E-B06B-7FCD3C9D688D}" sibTransId="{686A3C9F-61B7-4674-A6D6-22F60F377AE5}"/>
    <dgm:cxn modelId="{38765952-59D2-45AD-A3B7-44E2C325DFBB}" type="presOf" srcId="{B59B020A-F653-4FA1-9260-7AFFC4A93B06}" destId="{475D59D0-E502-41A5-A675-324EECD333BA}" srcOrd="0" destOrd="1" presId="urn:microsoft.com/office/officeart/2005/8/layout/arrow2"/>
    <dgm:cxn modelId="{E9C819B7-A7FA-4FC6-BD1B-A6CA90188E32}" type="presOf" srcId="{0CEA223D-5C11-4757-AB39-E7FDC219B89F}" destId="{3CA6FEA3-85F0-4442-BC76-227AF4B6B056}" srcOrd="0" destOrd="0" presId="urn:microsoft.com/office/officeart/2005/8/layout/arrow2"/>
    <dgm:cxn modelId="{E379B826-9946-469E-977D-4FFC3FAEBFF7}" type="presOf" srcId="{2EE2BD7A-F79B-41FA-B610-7CDA8A01529C}" destId="{6F601485-1335-49C3-8E46-10B439C9830E}" srcOrd="0" destOrd="0" presId="urn:microsoft.com/office/officeart/2005/8/layout/arrow2"/>
    <dgm:cxn modelId="{0AE51EE8-3558-49CB-A9A1-7D99ECAB6528}" srcId="{2EE2BD7A-F79B-41FA-B610-7CDA8A01529C}" destId="{002DD0FD-726C-4EF1-989D-C87B50978F57}" srcOrd="1" destOrd="0" parTransId="{644947B7-B6C7-4074-9ACB-056BB8CE3A99}" sibTransId="{5B2785A9-41B0-4447-B431-B90361085BBE}"/>
    <dgm:cxn modelId="{E878D05B-B6DC-4FC3-8947-58EC6621867A}" srcId="{2EE2BD7A-F79B-41FA-B610-7CDA8A01529C}" destId="{D14B2DAB-B11A-4D62-BBD9-A46ECCC1E9A1}" srcOrd="0" destOrd="0" parTransId="{6F3FFE5C-B7E4-409E-B1EE-912C6FE78EA6}" sibTransId="{93621AE4-6D24-48D5-8622-C540732D6AAB}"/>
    <dgm:cxn modelId="{3151B3BB-00A2-495D-8C49-E418548E4B40}" type="presOf" srcId="{555417A8-53F2-481E-8A95-9EDAF37C51E8}" destId="{16CFFAAE-7ED9-4EA3-8CFF-EBD28E1D6219}" srcOrd="0" destOrd="0" presId="urn:microsoft.com/office/officeart/2005/8/layout/arrow2"/>
    <dgm:cxn modelId="{9310D4DF-F4A6-4657-AF98-AE092CABFD20}" srcId="{19B42A49-6A3A-4C2A-812E-400C998F4A8A}" destId="{870ED761-DA7E-4C43-ACDC-064EA65A4E56}" srcOrd="1" destOrd="0" parTransId="{426FEB1F-656B-4854-AD78-36DA026E73D1}" sibTransId="{F09F9F45-DD1D-4EC3-B056-F66C4547E787}"/>
    <dgm:cxn modelId="{F1381D94-E2BD-4D8F-B7B7-C3B91F1A8F0E}" srcId="{002DD0FD-726C-4EF1-989D-C87B50978F57}" destId="{8C470F9C-589A-4A03-AFAC-523D8110A585}" srcOrd="0" destOrd="0" parTransId="{DB73E2CC-4E7B-4EF4-BF30-0248A4586E14}" sibTransId="{C4D5B9CB-E2A1-4416-8DD0-5827BF70BC83}"/>
    <dgm:cxn modelId="{0166BC7D-F366-4B24-B827-E555615F749D}" type="presOf" srcId="{3ABF9D27-7A05-4076-A2DC-2C511717AE7D}" destId="{3CA6FEA3-85F0-4442-BC76-227AF4B6B056}" srcOrd="0" destOrd="1" presId="urn:microsoft.com/office/officeart/2005/8/layout/arrow2"/>
    <dgm:cxn modelId="{AB141008-FB4B-46F5-BC51-3F767717D14E}" type="presOf" srcId="{C751C05D-7424-47FA-8AD9-993C1FAA16E2}" destId="{3D605D1A-6E3B-4AE5-B9CB-95302594C8CF}" srcOrd="0" destOrd="1" presId="urn:microsoft.com/office/officeart/2005/8/layout/arrow2"/>
    <dgm:cxn modelId="{A16A7A62-0E6F-4B38-A0DA-7CB341A89391}" type="presOf" srcId="{D14B2DAB-B11A-4D62-BBD9-A46ECCC1E9A1}" destId="{475D59D0-E502-41A5-A675-324EECD333BA}" srcOrd="0" destOrd="0" presId="urn:microsoft.com/office/officeart/2005/8/layout/arrow2"/>
    <dgm:cxn modelId="{514ADF85-D9CB-475A-B41B-653BCDDDAF1C}" srcId="{19B42A49-6A3A-4C2A-812E-400C998F4A8A}" destId="{C751C05D-7424-47FA-8AD9-993C1FAA16E2}" srcOrd="0" destOrd="0" parTransId="{7C02B67D-4639-4F07-A16D-66BD6162BB03}" sibTransId="{312063AA-AAE7-43DB-AF7D-5A4A9BE9146C}"/>
    <dgm:cxn modelId="{1EFFC167-F64C-4CB4-8DC2-5313BFD9B668}" srcId="{2EE2BD7A-F79B-41FA-B610-7CDA8A01529C}" destId="{0CEA223D-5C11-4757-AB39-E7FDC219B89F}" srcOrd="3" destOrd="0" parTransId="{79CAFA87-2CFA-46F4-9862-FA8B4A86CAFF}" sibTransId="{5368EE64-0210-4FE7-B52A-4618ACF4F525}"/>
    <dgm:cxn modelId="{DBB720CF-2764-44AE-AF70-29953B0CF80D}" type="presOf" srcId="{002DD0FD-726C-4EF1-989D-C87B50978F57}" destId="{E6C273E8-DB4F-44AC-97D1-FEA8C54C3582}" srcOrd="0" destOrd="0" presId="urn:microsoft.com/office/officeart/2005/8/layout/arrow2"/>
    <dgm:cxn modelId="{6E8256AC-B92F-48D3-B099-49CB563CA2DC}" type="presOf" srcId="{D2736806-E893-4365-AD84-C45B2DD8DE1B}" destId="{16CFFAAE-7ED9-4EA3-8CFF-EBD28E1D6219}" srcOrd="0" destOrd="1" presId="urn:microsoft.com/office/officeart/2005/8/layout/arrow2"/>
    <dgm:cxn modelId="{9BC38920-C9DD-41A5-BA4A-31423614B3CC}" srcId="{555417A8-53F2-481E-8A95-9EDAF37C51E8}" destId="{D2736806-E893-4365-AD84-C45B2DD8DE1B}" srcOrd="0" destOrd="0" parTransId="{C4ED7F9A-48A2-4467-B298-7DC61367360F}" sibTransId="{3639FCD3-5965-4131-8598-10292E7A441A}"/>
    <dgm:cxn modelId="{C3AAEA02-6634-45DA-ABA7-39B8BBA14AD3}" srcId="{D14B2DAB-B11A-4D62-BBD9-A46ECCC1E9A1}" destId="{B59B020A-F653-4FA1-9260-7AFFC4A93B06}" srcOrd="0" destOrd="0" parTransId="{A21451F0-170B-436E-8639-0226189A6331}" sibTransId="{0EAA7C89-3675-4131-AAB4-661964C4CFA1}"/>
    <dgm:cxn modelId="{29354EAD-02E5-4F6D-A9FD-481B09DF76E5}" type="presOf" srcId="{8C470F9C-589A-4A03-AFAC-523D8110A585}" destId="{E6C273E8-DB4F-44AC-97D1-FEA8C54C3582}" srcOrd="0" destOrd="1" presId="urn:microsoft.com/office/officeart/2005/8/layout/arrow2"/>
    <dgm:cxn modelId="{E3DF2553-648C-4EA5-BACB-F9D1E1EBA62A}" srcId="{2EE2BD7A-F79B-41FA-B610-7CDA8A01529C}" destId="{19B42A49-6A3A-4C2A-812E-400C998F4A8A}" srcOrd="4" destOrd="0" parTransId="{69FE205B-B2F5-4457-97CE-E171CB5FEAD2}" sibTransId="{EDED6DAA-3BDE-43AE-B9F7-1D1EF044B664}"/>
    <dgm:cxn modelId="{93F63679-93B6-4001-AEA6-AF5920A802AE}" srcId="{D14B2DAB-B11A-4D62-BBD9-A46ECCC1E9A1}" destId="{73EBA358-9CBB-464B-922F-F03C9511F83F}" srcOrd="1" destOrd="0" parTransId="{AB9E45ED-16B4-45A4-BF26-8C79719ED7A2}" sibTransId="{3426543E-FB22-4116-A5E8-6AB3C342B681}"/>
    <dgm:cxn modelId="{B92ACACD-0809-42E7-977D-685C92746227}" type="presOf" srcId="{19B42A49-6A3A-4C2A-812E-400C998F4A8A}" destId="{3D605D1A-6E3B-4AE5-B9CB-95302594C8CF}" srcOrd="0" destOrd="0" presId="urn:microsoft.com/office/officeart/2005/8/layout/arrow2"/>
    <dgm:cxn modelId="{FCD22554-C112-4892-817E-ACFAF5DC9D6B}" type="presOf" srcId="{870ED761-DA7E-4C43-ACDC-064EA65A4E56}" destId="{3D605D1A-6E3B-4AE5-B9CB-95302594C8CF}" srcOrd="0" destOrd="2" presId="urn:microsoft.com/office/officeart/2005/8/layout/arrow2"/>
    <dgm:cxn modelId="{5F45473F-F0CC-479A-BDBB-472D62C665D2}" srcId="{2EE2BD7A-F79B-41FA-B610-7CDA8A01529C}" destId="{555417A8-53F2-481E-8A95-9EDAF37C51E8}" srcOrd="2" destOrd="0" parTransId="{BB2E3C99-F3BF-411A-887B-D49E08BFB5FA}" sibTransId="{EA5FDAC3-6458-4F3B-A8AD-4CD0DDB4035C}"/>
    <dgm:cxn modelId="{496733E5-B76B-4529-AC4D-517176E8DD69}" srcId="{19B42A49-6A3A-4C2A-812E-400C998F4A8A}" destId="{08AA1855-D201-4E63-A19F-2973A1F07524}" srcOrd="2" destOrd="0" parTransId="{D9795175-8B0C-459D-9F2C-B4E459F56B72}" sibTransId="{642C9A91-CB5C-4470-8844-7D63FCC0A6AA}"/>
    <dgm:cxn modelId="{A5423DA5-F26F-4456-B0C7-DBB973F4EBDC}" type="presParOf" srcId="{6F601485-1335-49C3-8E46-10B439C9830E}" destId="{7E3413DE-F4F2-4386-9ACD-67BEBC856749}" srcOrd="0" destOrd="0" presId="urn:microsoft.com/office/officeart/2005/8/layout/arrow2"/>
    <dgm:cxn modelId="{057EAE94-9599-4419-861B-44A74BDECE7F}" type="presParOf" srcId="{6F601485-1335-49C3-8E46-10B439C9830E}" destId="{76A669C9-9B38-40B9-AE66-045AFBE5C815}" srcOrd="1" destOrd="0" presId="urn:microsoft.com/office/officeart/2005/8/layout/arrow2"/>
    <dgm:cxn modelId="{52F8E53B-12A4-4FAC-A4D2-59182DD1EDF4}" type="presParOf" srcId="{76A669C9-9B38-40B9-AE66-045AFBE5C815}" destId="{1C207718-3AB0-4D8F-8030-32BC78F8B808}" srcOrd="0" destOrd="0" presId="urn:microsoft.com/office/officeart/2005/8/layout/arrow2"/>
    <dgm:cxn modelId="{35043734-A298-4503-A559-EC5A83BD638C}" type="presParOf" srcId="{76A669C9-9B38-40B9-AE66-045AFBE5C815}" destId="{475D59D0-E502-41A5-A675-324EECD333BA}" srcOrd="1" destOrd="0" presId="urn:microsoft.com/office/officeart/2005/8/layout/arrow2"/>
    <dgm:cxn modelId="{C4053A0E-8570-4333-9FAF-A088B6938D8C}" type="presParOf" srcId="{76A669C9-9B38-40B9-AE66-045AFBE5C815}" destId="{CABDD815-8246-40DC-BBEF-2A84A11666F2}" srcOrd="2" destOrd="0" presId="urn:microsoft.com/office/officeart/2005/8/layout/arrow2"/>
    <dgm:cxn modelId="{9415DB91-A317-4B15-94F1-0667E3695181}" type="presParOf" srcId="{76A669C9-9B38-40B9-AE66-045AFBE5C815}" destId="{E6C273E8-DB4F-44AC-97D1-FEA8C54C3582}" srcOrd="3" destOrd="0" presId="urn:microsoft.com/office/officeart/2005/8/layout/arrow2"/>
    <dgm:cxn modelId="{0A04BEC4-C382-4178-AC32-1E858AD621A9}" type="presParOf" srcId="{76A669C9-9B38-40B9-AE66-045AFBE5C815}" destId="{C23E6DC4-1E3D-47B9-909D-96C87C60CF7B}" srcOrd="4" destOrd="0" presId="urn:microsoft.com/office/officeart/2005/8/layout/arrow2"/>
    <dgm:cxn modelId="{3AB18142-4EBF-4B13-8A36-C1D2B5D6A9A0}" type="presParOf" srcId="{76A669C9-9B38-40B9-AE66-045AFBE5C815}" destId="{16CFFAAE-7ED9-4EA3-8CFF-EBD28E1D6219}" srcOrd="5" destOrd="0" presId="urn:microsoft.com/office/officeart/2005/8/layout/arrow2"/>
    <dgm:cxn modelId="{1C72352A-5F3F-4314-8964-F1326E424028}" type="presParOf" srcId="{76A669C9-9B38-40B9-AE66-045AFBE5C815}" destId="{E4535DAC-3BBD-4EA2-BEB2-7E9DD32ACD79}" srcOrd="6" destOrd="0" presId="urn:microsoft.com/office/officeart/2005/8/layout/arrow2"/>
    <dgm:cxn modelId="{F0635BA9-453E-4613-B955-0D79E88703D2}" type="presParOf" srcId="{76A669C9-9B38-40B9-AE66-045AFBE5C815}" destId="{3CA6FEA3-85F0-4442-BC76-227AF4B6B056}" srcOrd="7" destOrd="0" presId="urn:microsoft.com/office/officeart/2005/8/layout/arrow2"/>
    <dgm:cxn modelId="{D7FBEA3A-DA2C-4B8E-8178-D8F3AED671E1}" type="presParOf" srcId="{76A669C9-9B38-40B9-AE66-045AFBE5C815}" destId="{AB38DB83-FF79-4042-B0A6-5C908C1624F6}" srcOrd="8" destOrd="0" presId="urn:microsoft.com/office/officeart/2005/8/layout/arrow2"/>
    <dgm:cxn modelId="{B9A1C3FF-57A8-4F2B-AD10-2AA4B4E8FB2C}" type="presParOf" srcId="{76A669C9-9B38-40B9-AE66-045AFBE5C815}" destId="{3D605D1A-6E3B-4AE5-B9CB-95302594C8C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1449BF-8B0A-472A-950A-73F736C6FA02}" type="doc">
      <dgm:prSet loTypeId="urn:microsoft.com/office/officeart/2011/layout/ConvergingText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74B0A4-9863-442D-9F91-4EA594C416EA}">
      <dgm:prSet phldrT="[Text]"/>
      <dgm:spPr/>
      <dgm:t>
        <a:bodyPr/>
        <a:lstStyle/>
        <a:p>
          <a:r>
            <a:rPr lang="en-US" dirty="0" smtClean="0"/>
            <a:t>First-of-a-kind Commercial Scale Biorefinery  </a:t>
          </a:r>
          <a:endParaRPr lang="en-US" dirty="0"/>
        </a:p>
      </dgm:t>
    </dgm:pt>
    <dgm:pt modelId="{E8F418DF-8F74-4BBF-8824-75FF666EFBF6}" type="parTrans" cxnId="{4B757753-85B4-4FB8-91CC-87D42EA3829F}">
      <dgm:prSet/>
      <dgm:spPr/>
      <dgm:t>
        <a:bodyPr/>
        <a:lstStyle/>
        <a:p>
          <a:endParaRPr lang="en-US"/>
        </a:p>
      </dgm:t>
    </dgm:pt>
    <dgm:pt modelId="{690A721E-B57F-4262-B4EB-9BE04D05F6DE}" type="sibTrans" cxnId="{4B757753-85B4-4FB8-91CC-87D42EA3829F}">
      <dgm:prSet/>
      <dgm:spPr/>
      <dgm:t>
        <a:bodyPr/>
        <a:lstStyle/>
        <a:p>
          <a:endParaRPr lang="en-US"/>
        </a:p>
      </dgm:t>
    </dgm:pt>
    <dgm:pt modelId="{F48097BA-FA6A-4C5E-AE01-B1024C81945F}">
      <dgm:prSet phldrT="[Text]"/>
      <dgm:spPr/>
      <dgm:t>
        <a:bodyPr/>
        <a:lstStyle/>
        <a:p>
          <a:r>
            <a:rPr lang="en-US" dirty="0" smtClean="0"/>
            <a:t>Technology Phase:  R&amp;D, Deployment, Pilot , Demonstration</a:t>
          </a:r>
          <a:endParaRPr lang="en-US" dirty="0"/>
        </a:p>
      </dgm:t>
    </dgm:pt>
    <dgm:pt modelId="{94637E70-ECE1-4320-B379-2380F1EF24FA}" type="parTrans" cxnId="{FDDE5EFF-9AB9-460D-819A-5EE0A2B95FD9}">
      <dgm:prSet/>
      <dgm:spPr/>
      <dgm:t>
        <a:bodyPr/>
        <a:lstStyle/>
        <a:p>
          <a:endParaRPr lang="en-US"/>
        </a:p>
      </dgm:t>
    </dgm:pt>
    <dgm:pt modelId="{A84FB5D0-6506-40E6-B060-27455ABE18F5}" type="sibTrans" cxnId="{FDDE5EFF-9AB9-460D-819A-5EE0A2B95FD9}">
      <dgm:prSet/>
      <dgm:spPr/>
      <dgm:t>
        <a:bodyPr/>
        <a:lstStyle/>
        <a:p>
          <a:endParaRPr lang="en-US"/>
        </a:p>
      </dgm:t>
    </dgm:pt>
    <dgm:pt modelId="{2F67C3D0-9E68-4AFB-9914-17B8F9B4F926}">
      <dgm:prSet phldrT="[Text]"/>
      <dgm:spPr/>
      <dgm:t>
        <a:bodyPr/>
        <a:lstStyle/>
        <a:p>
          <a:r>
            <a:rPr lang="en-US" dirty="0" smtClean="0"/>
            <a:t>Driving Initiatives: Farm Bill, BioPreferred, EISA, RFS 1 +2, Copenhagen, MOU</a:t>
          </a:r>
          <a:endParaRPr lang="en-US" dirty="0"/>
        </a:p>
      </dgm:t>
    </dgm:pt>
    <dgm:pt modelId="{432C5723-3BE3-4217-AB49-99453E02F17D}" type="parTrans" cxnId="{D20084DE-4428-4D1C-B00F-DE9F2DC9C970}">
      <dgm:prSet/>
      <dgm:spPr/>
      <dgm:t>
        <a:bodyPr/>
        <a:lstStyle/>
        <a:p>
          <a:endParaRPr lang="en-US"/>
        </a:p>
      </dgm:t>
    </dgm:pt>
    <dgm:pt modelId="{92E97C66-95CF-4196-9D3F-026C9228E086}" type="sibTrans" cxnId="{D20084DE-4428-4D1C-B00F-DE9F2DC9C970}">
      <dgm:prSet/>
      <dgm:spPr/>
      <dgm:t>
        <a:bodyPr/>
        <a:lstStyle/>
        <a:p>
          <a:endParaRPr lang="en-US"/>
        </a:p>
      </dgm:t>
    </dgm:pt>
    <dgm:pt modelId="{783542C8-874E-4BCA-91A0-F1EBEC4D11F1}">
      <dgm:prSet phldrT="[Text]"/>
      <dgm:spPr/>
      <dgm:t>
        <a:bodyPr/>
        <a:lstStyle/>
        <a:p>
          <a:r>
            <a:rPr lang="en-US" dirty="0" smtClean="0"/>
            <a:t>Development:  Feedstock + Conversion Technology Platforms</a:t>
          </a:r>
          <a:endParaRPr lang="en-US" dirty="0"/>
        </a:p>
      </dgm:t>
    </dgm:pt>
    <dgm:pt modelId="{CE661E29-121D-425F-8134-73F2059EAEF8}" type="parTrans" cxnId="{4A2A3DFD-08F1-4140-B5BA-324209D34E93}">
      <dgm:prSet/>
      <dgm:spPr/>
      <dgm:t>
        <a:bodyPr/>
        <a:lstStyle/>
        <a:p>
          <a:endParaRPr lang="en-US"/>
        </a:p>
      </dgm:t>
    </dgm:pt>
    <dgm:pt modelId="{1D914D23-2BC3-480C-846B-E823C4DCD619}" type="sibTrans" cxnId="{4A2A3DFD-08F1-4140-B5BA-324209D34E93}">
      <dgm:prSet/>
      <dgm:spPr/>
      <dgm:t>
        <a:bodyPr/>
        <a:lstStyle/>
        <a:p>
          <a:endParaRPr lang="en-US"/>
        </a:p>
      </dgm:t>
    </dgm:pt>
    <dgm:pt modelId="{5FE3261D-0FE4-49C5-91FF-B254D060C53D}">
      <dgm:prSet phldrT="[Text]"/>
      <dgm:spPr/>
      <dgm:t>
        <a:bodyPr/>
        <a:lstStyle/>
        <a:p>
          <a:r>
            <a:rPr lang="en-US" dirty="0" smtClean="0"/>
            <a:t>Funding Partners:  Federal, State, Industry, Academia, VC, Private</a:t>
          </a:r>
          <a:endParaRPr lang="en-US" dirty="0"/>
        </a:p>
      </dgm:t>
    </dgm:pt>
    <dgm:pt modelId="{9DB91653-FEF6-4F38-BAB3-0917D1ABD3FA}" type="parTrans" cxnId="{5B623ABD-FE6A-42A4-8454-25E880F2AFCF}">
      <dgm:prSet/>
      <dgm:spPr/>
      <dgm:t>
        <a:bodyPr/>
        <a:lstStyle/>
        <a:p>
          <a:endParaRPr lang="en-US"/>
        </a:p>
      </dgm:t>
    </dgm:pt>
    <dgm:pt modelId="{D47B087E-EE8A-4270-9684-490F499CDE61}" type="sibTrans" cxnId="{5B623ABD-FE6A-42A4-8454-25E880F2AFCF}">
      <dgm:prSet/>
      <dgm:spPr/>
      <dgm:t>
        <a:bodyPr/>
        <a:lstStyle/>
        <a:p>
          <a:endParaRPr lang="en-US"/>
        </a:p>
      </dgm:t>
    </dgm:pt>
    <dgm:pt modelId="{7FB8E732-A48E-47AD-99BA-621680E95304}">
      <dgm:prSet phldrT="[Text]"/>
      <dgm:spPr/>
      <dgm:t>
        <a:bodyPr/>
        <a:lstStyle/>
        <a:p>
          <a:r>
            <a:rPr lang="en-US" dirty="0" smtClean="0"/>
            <a:t>Certifications: ASTM, Military, European/International Standards</a:t>
          </a:r>
          <a:endParaRPr lang="en-US" dirty="0"/>
        </a:p>
      </dgm:t>
    </dgm:pt>
    <dgm:pt modelId="{0BD391C6-6580-4093-818C-6A26BB91AEB2}" type="parTrans" cxnId="{0F1476F2-9D3B-404B-A613-499F360E3579}">
      <dgm:prSet/>
      <dgm:spPr/>
      <dgm:t>
        <a:bodyPr/>
        <a:lstStyle/>
        <a:p>
          <a:endParaRPr lang="en-US"/>
        </a:p>
      </dgm:t>
    </dgm:pt>
    <dgm:pt modelId="{DED8B8BF-E5FB-40F2-B37C-6C073FE987B5}" type="sibTrans" cxnId="{0F1476F2-9D3B-404B-A613-499F360E3579}">
      <dgm:prSet/>
      <dgm:spPr/>
      <dgm:t>
        <a:bodyPr/>
        <a:lstStyle/>
        <a:p>
          <a:endParaRPr lang="en-US"/>
        </a:p>
      </dgm:t>
    </dgm:pt>
    <dgm:pt modelId="{156C43EF-6BAB-4D3E-9D7B-5A8721187F59}" type="pres">
      <dgm:prSet presAssocID="{431449BF-8B0A-472A-950A-73F736C6FA02}" presName="Name0" presStyleCnt="0">
        <dgm:presLayoutVars>
          <dgm:chMax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16DDCF9-E15F-4764-91B1-B5A93AA05F2E}" type="pres">
      <dgm:prSet presAssocID="{5374B0A4-9863-442D-9F91-4EA594C416EA}" presName="composite" presStyleCnt="0"/>
      <dgm:spPr/>
    </dgm:pt>
    <dgm:pt modelId="{7966906A-F1F4-456D-84E3-3331F05DC077}" type="pres">
      <dgm:prSet presAssocID="{5374B0A4-9863-442D-9F91-4EA594C416EA}" presName="ParentAccent1" presStyleLbl="alignNode1" presStyleIdx="0" presStyleCnt="51"/>
      <dgm:spPr/>
    </dgm:pt>
    <dgm:pt modelId="{8765B189-866B-4752-8EAF-497515EF3CEA}" type="pres">
      <dgm:prSet presAssocID="{5374B0A4-9863-442D-9F91-4EA594C416EA}" presName="ParentAccent2" presStyleLbl="alignNode1" presStyleIdx="1" presStyleCnt="51"/>
      <dgm:spPr/>
    </dgm:pt>
    <dgm:pt modelId="{10F105CC-8DCC-4A55-ACB6-C59F1396F291}" type="pres">
      <dgm:prSet presAssocID="{5374B0A4-9863-442D-9F91-4EA594C416EA}" presName="ParentAccent3" presStyleLbl="alignNode1" presStyleIdx="2" presStyleCnt="51"/>
      <dgm:spPr/>
    </dgm:pt>
    <dgm:pt modelId="{74E1FC12-A115-4DB8-924B-5D37478E5BA5}" type="pres">
      <dgm:prSet presAssocID="{5374B0A4-9863-442D-9F91-4EA594C416EA}" presName="ParentAccent4" presStyleLbl="alignNode1" presStyleIdx="3" presStyleCnt="51"/>
      <dgm:spPr/>
    </dgm:pt>
    <dgm:pt modelId="{23085576-DA34-45CF-8FEB-8DE15CB68032}" type="pres">
      <dgm:prSet presAssocID="{5374B0A4-9863-442D-9F91-4EA594C416EA}" presName="ParentAccent5" presStyleLbl="alignNode1" presStyleIdx="4" presStyleCnt="51"/>
      <dgm:spPr/>
    </dgm:pt>
    <dgm:pt modelId="{87095581-AAED-4C71-BBAF-FD03C3DF4628}" type="pres">
      <dgm:prSet presAssocID="{5374B0A4-9863-442D-9F91-4EA594C416EA}" presName="ParentAccent6" presStyleLbl="alignNode1" presStyleIdx="5" presStyleCnt="51"/>
      <dgm:spPr/>
    </dgm:pt>
    <dgm:pt modelId="{F4CCEBE5-0BA2-4B00-9B17-77F321173185}" type="pres">
      <dgm:prSet presAssocID="{5374B0A4-9863-442D-9F91-4EA594C416EA}" presName="ParentAccent7" presStyleLbl="alignNode1" presStyleIdx="6" presStyleCnt="51"/>
      <dgm:spPr/>
    </dgm:pt>
    <dgm:pt modelId="{E4736F56-0198-4FD8-8CC5-9743D68DBF79}" type="pres">
      <dgm:prSet presAssocID="{5374B0A4-9863-442D-9F91-4EA594C416EA}" presName="ParentAccent8" presStyleLbl="alignNode1" presStyleIdx="7" presStyleCnt="51"/>
      <dgm:spPr/>
    </dgm:pt>
    <dgm:pt modelId="{9213F481-F74B-41B2-ACC5-3A9DEF7E9191}" type="pres">
      <dgm:prSet presAssocID="{5374B0A4-9863-442D-9F91-4EA594C416EA}" presName="ParentAccent9" presStyleLbl="alignNode1" presStyleIdx="8" presStyleCnt="51"/>
      <dgm:spPr/>
    </dgm:pt>
    <dgm:pt modelId="{38E3CAEA-271B-49D8-A741-3E26CA11DB4C}" type="pres">
      <dgm:prSet presAssocID="{5374B0A4-9863-442D-9F91-4EA594C416EA}" presName="ParentAccent10" presStyleLbl="alignNode1" presStyleIdx="9" presStyleCnt="51"/>
      <dgm:spPr/>
    </dgm:pt>
    <dgm:pt modelId="{EC7D6865-7D3A-45C0-A642-1D6B32338D8E}" type="pres">
      <dgm:prSet presAssocID="{5374B0A4-9863-442D-9F91-4EA594C416EA}" presName="Parent" presStyleLbl="alignNode1" presStyleIdx="10" presStyleCnt="51">
        <dgm:presLayoutVars>
          <dgm:chMax val="5"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C76804-CA18-4CF9-B40A-5A09124F8BC2}" type="pres">
      <dgm:prSet presAssocID="{F48097BA-FA6A-4C5E-AE01-B1024C81945F}" presName="Child1Accent1" presStyleLbl="alignNode1" presStyleIdx="11" presStyleCnt="51"/>
      <dgm:spPr/>
    </dgm:pt>
    <dgm:pt modelId="{0E05F97F-2620-450C-84A4-E9FB0B62C996}" type="pres">
      <dgm:prSet presAssocID="{F48097BA-FA6A-4C5E-AE01-B1024C81945F}" presName="Child1Accent2" presStyleLbl="alignNode1" presStyleIdx="12" presStyleCnt="51"/>
      <dgm:spPr/>
    </dgm:pt>
    <dgm:pt modelId="{B3B4002F-0912-4A74-8FE2-CC76DCACDED1}" type="pres">
      <dgm:prSet presAssocID="{F48097BA-FA6A-4C5E-AE01-B1024C81945F}" presName="Child1Accent3" presStyleLbl="alignNode1" presStyleIdx="13" presStyleCnt="51"/>
      <dgm:spPr/>
    </dgm:pt>
    <dgm:pt modelId="{14DEDA71-6624-4DED-9FDC-1914DCDD1FB6}" type="pres">
      <dgm:prSet presAssocID="{F48097BA-FA6A-4C5E-AE01-B1024C81945F}" presName="Child1Accent4" presStyleLbl="alignNode1" presStyleIdx="14" presStyleCnt="51"/>
      <dgm:spPr/>
    </dgm:pt>
    <dgm:pt modelId="{0FE4C8F9-28F6-4C8C-BF35-4760CE8F5A23}" type="pres">
      <dgm:prSet presAssocID="{F48097BA-FA6A-4C5E-AE01-B1024C81945F}" presName="Child1Accent5" presStyleLbl="alignNode1" presStyleIdx="15" presStyleCnt="51"/>
      <dgm:spPr/>
    </dgm:pt>
    <dgm:pt modelId="{F5ADD11A-2919-4D19-A3CE-A5677A27F569}" type="pres">
      <dgm:prSet presAssocID="{F48097BA-FA6A-4C5E-AE01-B1024C81945F}" presName="Child1Accent6" presStyleLbl="alignNode1" presStyleIdx="16" presStyleCnt="51"/>
      <dgm:spPr/>
    </dgm:pt>
    <dgm:pt modelId="{C2F41313-5B03-4F98-BE9F-1B0099ABF476}" type="pres">
      <dgm:prSet presAssocID="{F48097BA-FA6A-4C5E-AE01-B1024C81945F}" presName="Child1Accent7" presStyleLbl="alignNode1" presStyleIdx="17" presStyleCnt="51"/>
      <dgm:spPr/>
    </dgm:pt>
    <dgm:pt modelId="{C1B73BBA-14C0-4794-8D64-9DAE4DA36501}" type="pres">
      <dgm:prSet presAssocID="{F48097BA-FA6A-4C5E-AE01-B1024C81945F}" presName="Child1Accent8" presStyleLbl="alignNode1" presStyleIdx="18" presStyleCnt="51"/>
      <dgm:spPr/>
    </dgm:pt>
    <dgm:pt modelId="{6365DB6D-9299-4586-8D8A-97051A608A69}" type="pres">
      <dgm:prSet presAssocID="{F48097BA-FA6A-4C5E-AE01-B1024C81945F}" presName="Child1Accent9" presStyleLbl="alignNode1" presStyleIdx="19" presStyleCnt="51"/>
      <dgm:spPr/>
    </dgm:pt>
    <dgm:pt modelId="{7F9F1FF2-D907-4B63-B7EF-9DB14558312A}" type="pres">
      <dgm:prSet presAssocID="{F48097BA-FA6A-4C5E-AE01-B1024C81945F}" presName="Child1" presStyleLbl="revTx" presStyleIdx="0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DCDE94-6443-48B1-9AC8-DB237E21B312}" type="pres">
      <dgm:prSet presAssocID="{2F67C3D0-9E68-4AFB-9914-17B8F9B4F926}" presName="Child2Accent1" presStyleLbl="alignNode1" presStyleIdx="20" presStyleCnt="51"/>
      <dgm:spPr/>
    </dgm:pt>
    <dgm:pt modelId="{85BB6B9D-C8B1-4FED-BBBD-CBC05C762119}" type="pres">
      <dgm:prSet presAssocID="{2F67C3D0-9E68-4AFB-9914-17B8F9B4F926}" presName="Child2Accent2" presStyleLbl="alignNode1" presStyleIdx="21" presStyleCnt="51"/>
      <dgm:spPr/>
    </dgm:pt>
    <dgm:pt modelId="{F64608D6-A8FA-4393-A553-F05F143D9E3D}" type="pres">
      <dgm:prSet presAssocID="{2F67C3D0-9E68-4AFB-9914-17B8F9B4F926}" presName="Child2Accent3" presStyleLbl="alignNode1" presStyleIdx="22" presStyleCnt="51"/>
      <dgm:spPr/>
    </dgm:pt>
    <dgm:pt modelId="{E2205284-B2BF-406B-A136-3288624ECE7E}" type="pres">
      <dgm:prSet presAssocID="{2F67C3D0-9E68-4AFB-9914-17B8F9B4F926}" presName="Child2Accent4" presStyleLbl="alignNode1" presStyleIdx="23" presStyleCnt="51"/>
      <dgm:spPr/>
    </dgm:pt>
    <dgm:pt modelId="{7A959B7C-1C24-41B0-83EA-018627630F1B}" type="pres">
      <dgm:prSet presAssocID="{2F67C3D0-9E68-4AFB-9914-17B8F9B4F926}" presName="Child2Accent5" presStyleLbl="alignNode1" presStyleIdx="24" presStyleCnt="51"/>
      <dgm:spPr/>
    </dgm:pt>
    <dgm:pt modelId="{16ED7A01-4C78-4371-BFC3-5883B19A4A42}" type="pres">
      <dgm:prSet presAssocID="{2F67C3D0-9E68-4AFB-9914-17B8F9B4F926}" presName="Child2Accent6" presStyleLbl="alignNode1" presStyleIdx="25" presStyleCnt="51"/>
      <dgm:spPr/>
    </dgm:pt>
    <dgm:pt modelId="{D397C01A-F2F3-4CCF-AF49-E6CF51B35CA5}" type="pres">
      <dgm:prSet presAssocID="{2F67C3D0-9E68-4AFB-9914-17B8F9B4F926}" presName="Child2Accent7" presStyleLbl="alignNode1" presStyleIdx="26" presStyleCnt="51"/>
      <dgm:spPr/>
    </dgm:pt>
    <dgm:pt modelId="{E476B867-1A45-432F-AE46-27ECDEACE9D8}" type="pres">
      <dgm:prSet presAssocID="{2F67C3D0-9E68-4AFB-9914-17B8F9B4F926}" presName="Child2" presStyleLbl="revTx" presStyleIdx="1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8914D-3064-4713-8317-54BEB958B91D}" type="pres">
      <dgm:prSet presAssocID="{783542C8-874E-4BCA-91A0-F1EBEC4D11F1}" presName="Child3Accent1" presStyleLbl="alignNode1" presStyleIdx="27" presStyleCnt="51"/>
      <dgm:spPr/>
    </dgm:pt>
    <dgm:pt modelId="{38CC7321-73D7-4885-8BA2-D4B91960C015}" type="pres">
      <dgm:prSet presAssocID="{783542C8-874E-4BCA-91A0-F1EBEC4D11F1}" presName="Child3Accent2" presStyleLbl="alignNode1" presStyleIdx="28" presStyleCnt="51"/>
      <dgm:spPr/>
    </dgm:pt>
    <dgm:pt modelId="{623B7482-4ABD-4DD6-909D-EDAF965483A1}" type="pres">
      <dgm:prSet presAssocID="{783542C8-874E-4BCA-91A0-F1EBEC4D11F1}" presName="Child3Accent3" presStyleLbl="alignNode1" presStyleIdx="29" presStyleCnt="51"/>
      <dgm:spPr/>
    </dgm:pt>
    <dgm:pt modelId="{1C4C63F3-4C58-4112-AB86-11D24505A615}" type="pres">
      <dgm:prSet presAssocID="{783542C8-874E-4BCA-91A0-F1EBEC4D11F1}" presName="Child3Accent4" presStyleLbl="alignNode1" presStyleIdx="30" presStyleCnt="51"/>
      <dgm:spPr/>
    </dgm:pt>
    <dgm:pt modelId="{0E388569-B8CD-44AC-9A3E-45945FB45A0A}" type="pres">
      <dgm:prSet presAssocID="{783542C8-874E-4BCA-91A0-F1EBEC4D11F1}" presName="Child3Accent5" presStyleLbl="alignNode1" presStyleIdx="31" presStyleCnt="51"/>
      <dgm:spPr/>
    </dgm:pt>
    <dgm:pt modelId="{A0373503-CDB2-4ABF-BD8B-F8BF73211FC2}" type="pres">
      <dgm:prSet presAssocID="{783542C8-874E-4BCA-91A0-F1EBEC4D11F1}" presName="Child3Accent6" presStyleLbl="alignNode1" presStyleIdx="32" presStyleCnt="51"/>
      <dgm:spPr/>
    </dgm:pt>
    <dgm:pt modelId="{ADA9DBCA-2563-48DE-8395-236B0C7F3EEB}" type="pres">
      <dgm:prSet presAssocID="{783542C8-874E-4BCA-91A0-F1EBEC4D11F1}" presName="Child3Accent7" presStyleLbl="alignNode1" presStyleIdx="33" presStyleCnt="51"/>
      <dgm:spPr/>
    </dgm:pt>
    <dgm:pt modelId="{001D6CA4-163A-45A3-AA63-EE3B12ABB642}" type="pres">
      <dgm:prSet presAssocID="{783542C8-874E-4BCA-91A0-F1EBEC4D11F1}" presName="Child3" presStyleLbl="revTx" presStyleIdx="2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EE36EA-2D2A-4223-877E-32C97DBCBA6B}" type="pres">
      <dgm:prSet presAssocID="{5FE3261D-0FE4-49C5-91FF-B254D060C53D}" presName="Child4Accent1" presStyleLbl="alignNode1" presStyleIdx="34" presStyleCnt="51"/>
      <dgm:spPr/>
    </dgm:pt>
    <dgm:pt modelId="{F08A82DB-5E8D-4CFB-A647-9AABBD8D0166}" type="pres">
      <dgm:prSet presAssocID="{5FE3261D-0FE4-49C5-91FF-B254D060C53D}" presName="Child4Accent2" presStyleLbl="alignNode1" presStyleIdx="35" presStyleCnt="51"/>
      <dgm:spPr/>
    </dgm:pt>
    <dgm:pt modelId="{3126F85D-424D-4754-B747-FCAB050FEF08}" type="pres">
      <dgm:prSet presAssocID="{5FE3261D-0FE4-49C5-91FF-B254D060C53D}" presName="Child4Accent3" presStyleLbl="alignNode1" presStyleIdx="36" presStyleCnt="51"/>
      <dgm:spPr/>
    </dgm:pt>
    <dgm:pt modelId="{571E03B9-952D-4C0D-AF71-9F7C616DC670}" type="pres">
      <dgm:prSet presAssocID="{5FE3261D-0FE4-49C5-91FF-B254D060C53D}" presName="Child4Accent4" presStyleLbl="alignNode1" presStyleIdx="37" presStyleCnt="51"/>
      <dgm:spPr/>
    </dgm:pt>
    <dgm:pt modelId="{4AD580CF-6779-4C04-AB60-08EED102CFA4}" type="pres">
      <dgm:prSet presAssocID="{5FE3261D-0FE4-49C5-91FF-B254D060C53D}" presName="Child4Accent5" presStyleLbl="alignNode1" presStyleIdx="38" presStyleCnt="51"/>
      <dgm:spPr/>
    </dgm:pt>
    <dgm:pt modelId="{6F9E1C93-3AEB-4AB8-8922-DDF729BE62BB}" type="pres">
      <dgm:prSet presAssocID="{5FE3261D-0FE4-49C5-91FF-B254D060C53D}" presName="Child4Accent6" presStyleLbl="alignNode1" presStyleIdx="39" presStyleCnt="51"/>
      <dgm:spPr/>
    </dgm:pt>
    <dgm:pt modelId="{D7C8A1FF-1772-49B5-9BA9-C0F7E7D64868}" type="pres">
      <dgm:prSet presAssocID="{5FE3261D-0FE4-49C5-91FF-B254D060C53D}" presName="Child4Accent7" presStyleLbl="alignNode1" presStyleIdx="40" presStyleCnt="51"/>
      <dgm:spPr/>
    </dgm:pt>
    <dgm:pt modelId="{A96E72EA-57E6-4D42-B8ED-32D60AD8CE6D}" type="pres">
      <dgm:prSet presAssocID="{5FE3261D-0FE4-49C5-91FF-B254D060C53D}" presName="Child4Accent8" presStyleLbl="alignNode1" presStyleIdx="41" presStyleCnt="51"/>
      <dgm:spPr/>
    </dgm:pt>
    <dgm:pt modelId="{F575A164-8301-4603-8A47-947E02CEA994}" type="pres">
      <dgm:prSet presAssocID="{5FE3261D-0FE4-49C5-91FF-B254D060C53D}" presName="Child4" presStyleLbl="revTx" presStyleIdx="3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D80F66-6FB3-468C-974A-9B4318EE9769}" type="pres">
      <dgm:prSet presAssocID="{7FB8E732-A48E-47AD-99BA-621680E95304}" presName="Child5Accent1" presStyleLbl="alignNode1" presStyleIdx="42" presStyleCnt="51"/>
      <dgm:spPr/>
    </dgm:pt>
    <dgm:pt modelId="{B24348E4-74D6-4FDC-9461-94B1F3F9867C}" type="pres">
      <dgm:prSet presAssocID="{7FB8E732-A48E-47AD-99BA-621680E95304}" presName="Child5Accent2" presStyleLbl="alignNode1" presStyleIdx="43" presStyleCnt="51"/>
      <dgm:spPr/>
    </dgm:pt>
    <dgm:pt modelId="{6D6B09A1-A224-4646-9F38-F61A4130272E}" type="pres">
      <dgm:prSet presAssocID="{7FB8E732-A48E-47AD-99BA-621680E95304}" presName="Child5Accent3" presStyleLbl="alignNode1" presStyleIdx="44" presStyleCnt="51"/>
      <dgm:spPr/>
    </dgm:pt>
    <dgm:pt modelId="{4CC179F3-76E6-46C3-B14C-490DDE3EB423}" type="pres">
      <dgm:prSet presAssocID="{7FB8E732-A48E-47AD-99BA-621680E95304}" presName="Child5Accent4" presStyleLbl="alignNode1" presStyleIdx="45" presStyleCnt="51"/>
      <dgm:spPr/>
    </dgm:pt>
    <dgm:pt modelId="{D1A55131-2E11-48AA-8825-4CC61D6546D6}" type="pres">
      <dgm:prSet presAssocID="{7FB8E732-A48E-47AD-99BA-621680E95304}" presName="Child5Accent5" presStyleLbl="alignNode1" presStyleIdx="46" presStyleCnt="51"/>
      <dgm:spPr/>
    </dgm:pt>
    <dgm:pt modelId="{5E76167A-5B7C-4344-86E1-AEFDB16E17C6}" type="pres">
      <dgm:prSet presAssocID="{7FB8E732-A48E-47AD-99BA-621680E95304}" presName="Child5Accent6" presStyleLbl="alignNode1" presStyleIdx="47" presStyleCnt="51"/>
      <dgm:spPr/>
    </dgm:pt>
    <dgm:pt modelId="{B83D9016-A271-4779-AD58-52B54822C9EA}" type="pres">
      <dgm:prSet presAssocID="{7FB8E732-A48E-47AD-99BA-621680E95304}" presName="Child5Accent7" presStyleLbl="alignNode1" presStyleIdx="48" presStyleCnt="51"/>
      <dgm:spPr/>
    </dgm:pt>
    <dgm:pt modelId="{FB9F809B-B91C-4D82-9670-FB922BFAE61E}" type="pres">
      <dgm:prSet presAssocID="{7FB8E732-A48E-47AD-99BA-621680E95304}" presName="Child5Accent8" presStyleLbl="alignNode1" presStyleIdx="49" presStyleCnt="51"/>
      <dgm:spPr/>
    </dgm:pt>
    <dgm:pt modelId="{079265FE-9D4A-462A-BC48-9BEEB5F9A7A5}" type="pres">
      <dgm:prSet presAssocID="{7FB8E732-A48E-47AD-99BA-621680E95304}" presName="Child5Accent9" presStyleLbl="alignNode1" presStyleIdx="50" presStyleCnt="51"/>
      <dgm:spPr/>
    </dgm:pt>
    <dgm:pt modelId="{9A3AD27A-E11C-4BD3-BF62-379A4B8E6BBC}" type="pres">
      <dgm:prSet presAssocID="{7FB8E732-A48E-47AD-99BA-621680E95304}" presName="Child5" presStyleLbl="revTx" presStyleIdx="4" presStyleCnt="5">
        <dgm:presLayoutVars>
          <dgm:chMax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41A61E-6545-485B-8234-DDD6E592BE82}" type="presOf" srcId="{7FB8E732-A48E-47AD-99BA-621680E95304}" destId="{9A3AD27A-E11C-4BD3-BF62-379A4B8E6BBC}" srcOrd="0" destOrd="0" presId="urn:microsoft.com/office/officeart/2011/layout/ConvergingText"/>
    <dgm:cxn modelId="{F89EA1EA-15F1-42EF-A8BE-A2412104A0A7}" type="presOf" srcId="{F48097BA-FA6A-4C5E-AE01-B1024C81945F}" destId="{7F9F1FF2-D907-4B63-B7EF-9DB14558312A}" srcOrd="0" destOrd="0" presId="urn:microsoft.com/office/officeart/2011/layout/ConvergingText"/>
    <dgm:cxn modelId="{4A2A3DFD-08F1-4140-B5BA-324209D34E93}" srcId="{5374B0A4-9863-442D-9F91-4EA594C416EA}" destId="{783542C8-874E-4BCA-91A0-F1EBEC4D11F1}" srcOrd="2" destOrd="0" parTransId="{CE661E29-121D-425F-8134-73F2059EAEF8}" sibTransId="{1D914D23-2BC3-480C-846B-E823C4DCD619}"/>
    <dgm:cxn modelId="{9F4D18D1-86B8-47FF-B925-926888A8AF61}" type="presOf" srcId="{5374B0A4-9863-442D-9F91-4EA594C416EA}" destId="{EC7D6865-7D3A-45C0-A642-1D6B32338D8E}" srcOrd="0" destOrd="0" presId="urn:microsoft.com/office/officeart/2011/layout/ConvergingText"/>
    <dgm:cxn modelId="{4B757753-85B4-4FB8-91CC-87D42EA3829F}" srcId="{431449BF-8B0A-472A-950A-73F736C6FA02}" destId="{5374B0A4-9863-442D-9F91-4EA594C416EA}" srcOrd="0" destOrd="0" parTransId="{E8F418DF-8F74-4BBF-8824-75FF666EFBF6}" sibTransId="{690A721E-B57F-4262-B4EB-9BE04D05F6DE}"/>
    <dgm:cxn modelId="{FDDE5EFF-9AB9-460D-819A-5EE0A2B95FD9}" srcId="{5374B0A4-9863-442D-9F91-4EA594C416EA}" destId="{F48097BA-FA6A-4C5E-AE01-B1024C81945F}" srcOrd="0" destOrd="0" parTransId="{94637E70-ECE1-4320-B379-2380F1EF24FA}" sibTransId="{A84FB5D0-6506-40E6-B060-27455ABE18F5}"/>
    <dgm:cxn modelId="{D20084DE-4428-4D1C-B00F-DE9F2DC9C970}" srcId="{5374B0A4-9863-442D-9F91-4EA594C416EA}" destId="{2F67C3D0-9E68-4AFB-9914-17B8F9B4F926}" srcOrd="1" destOrd="0" parTransId="{432C5723-3BE3-4217-AB49-99453E02F17D}" sibTransId="{92E97C66-95CF-4196-9D3F-026C9228E086}"/>
    <dgm:cxn modelId="{0F1476F2-9D3B-404B-A613-499F360E3579}" srcId="{5374B0A4-9863-442D-9F91-4EA594C416EA}" destId="{7FB8E732-A48E-47AD-99BA-621680E95304}" srcOrd="4" destOrd="0" parTransId="{0BD391C6-6580-4093-818C-6A26BB91AEB2}" sibTransId="{DED8B8BF-E5FB-40F2-B37C-6C073FE987B5}"/>
    <dgm:cxn modelId="{7DB80E19-7A00-4067-AE68-E2A88BB1FC29}" type="presOf" srcId="{783542C8-874E-4BCA-91A0-F1EBEC4D11F1}" destId="{001D6CA4-163A-45A3-AA63-EE3B12ABB642}" srcOrd="0" destOrd="0" presId="urn:microsoft.com/office/officeart/2011/layout/ConvergingText"/>
    <dgm:cxn modelId="{5B623ABD-FE6A-42A4-8454-25E880F2AFCF}" srcId="{5374B0A4-9863-442D-9F91-4EA594C416EA}" destId="{5FE3261D-0FE4-49C5-91FF-B254D060C53D}" srcOrd="3" destOrd="0" parTransId="{9DB91653-FEF6-4F38-BAB3-0917D1ABD3FA}" sibTransId="{D47B087E-EE8A-4270-9684-490F499CDE61}"/>
    <dgm:cxn modelId="{CFED61F6-E8A8-4262-A2DB-D619192DFE01}" type="presOf" srcId="{5FE3261D-0FE4-49C5-91FF-B254D060C53D}" destId="{F575A164-8301-4603-8A47-947E02CEA994}" srcOrd="0" destOrd="0" presId="urn:microsoft.com/office/officeart/2011/layout/ConvergingText"/>
    <dgm:cxn modelId="{E17C18A7-9471-4741-9E60-92F7258F1889}" type="presOf" srcId="{431449BF-8B0A-472A-950A-73F736C6FA02}" destId="{156C43EF-6BAB-4D3E-9D7B-5A8721187F59}" srcOrd="0" destOrd="0" presId="urn:microsoft.com/office/officeart/2011/layout/ConvergingText"/>
    <dgm:cxn modelId="{FB863F5D-D9C5-4DFE-A97F-142044602ACA}" type="presOf" srcId="{2F67C3D0-9E68-4AFB-9914-17B8F9B4F926}" destId="{E476B867-1A45-432F-AE46-27ECDEACE9D8}" srcOrd="0" destOrd="0" presId="urn:microsoft.com/office/officeart/2011/layout/ConvergingText"/>
    <dgm:cxn modelId="{83F993D8-02D4-4EE2-8E0D-83EA39BB7F08}" type="presParOf" srcId="{156C43EF-6BAB-4D3E-9D7B-5A8721187F59}" destId="{616DDCF9-E15F-4764-91B1-B5A93AA05F2E}" srcOrd="0" destOrd="0" presId="urn:microsoft.com/office/officeart/2011/layout/ConvergingText"/>
    <dgm:cxn modelId="{2CA3C0C8-1F8B-48FF-BA24-726D61900C7C}" type="presParOf" srcId="{616DDCF9-E15F-4764-91B1-B5A93AA05F2E}" destId="{7966906A-F1F4-456D-84E3-3331F05DC077}" srcOrd="0" destOrd="0" presId="urn:microsoft.com/office/officeart/2011/layout/ConvergingText"/>
    <dgm:cxn modelId="{D8E5D018-F006-4175-AA84-CC9C42A6630D}" type="presParOf" srcId="{616DDCF9-E15F-4764-91B1-B5A93AA05F2E}" destId="{8765B189-866B-4752-8EAF-497515EF3CEA}" srcOrd="1" destOrd="0" presId="urn:microsoft.com/office/officeart/2011/layout/ConvergingText"/>
    <dgm:cxn modelId="{31F8442C-A6CB-4614-ACCC-232D0DE1FB20}" type="presParOf" srcId="{616DDCF9-E15F-4764-91B1-B5A93AA05F2E}" destId="{10F105CC-8DCC-4A55-ACB6-C59F1396F291}" srcOrd="2" destOrd="0" presId="urn:microsoft.com/office/officeart/2011/layout/ConvergingText"/>
    <dgm:cxn modelId="{F6601800-A5ED-4676-ABF5-ACC02C0CD317}" type="presParOf" srcId="{616DDCF9-E15F-4764-91B1-B5A93AA05F2E}" destId="{74E1FC12-A115-4DB8-924B-5D37478E5BA5}" srcOrd="3" destOrd="0" presId="urn:microsoft.com/office/officeart/2011/layout/ConvergingText"/>
    <dgm:cxn modelId="{3256240F-C617-436E-ABA5-15DA2AA3E521}" type="presParOf" srcId="{616DDCF9-E15F-4764-91B1-B5A93AA05F2E}" destId="{23085576-DA34-45CF-8FEB-8DE15CB68032}" srcOrd="4" destOrd="0" presId="urn:microsoft.com/office/officeart/2011/layout/ConvergingText"/>
    <dgm:cxn modelId="{E861944C-C032-4F1D-BB6D-FA352F25A696}" type="presParOf" srcId="{616DDCF9-E15F-4764-91B1-B5A93AA05F2E}" destId="{87095581-AAED-4C71-BBAF-FD03C3DF4628}" srcOrd="5" destOrd="0" presId="urn:microsoft.com/office/officeart/2011/layout/ConvergingText"/>
    <dgm:cxn modelId="{D50D9692-807E-48B7-9E3D-1F2B9C63D276}" type="presParOf" srcId="{616DDCF9-E15F-4764-91B1-B5A93AA05F2E}" destId="{F4CCEBE5-0BA2-4B00-9B17-77F321173185}" srcOrd="6" destOrd="0" presId="urn:microsoft.com/office/officeart/2011/layout/ConvergingText"/>
    <dgm:cxn modelId="{766D1917-917A-4B99-BBDC-30D7A766797C}" type="presParOf" srcId="{616DDCF9-E15F-4764-91B1-B5A93AA05F2E}" destId="{E4736F56-0198-4FD8-8CC5-9743D68DBF79}" srcOrd="7" destOrd="0" presId="urn:microsoft.com/office/officeart/2011/layout/ConvergingText"/>
    <dgm:cxn modelId="{613AD50A-FC76-4D5D-A255-58B59EED34E0}" type="presParOf" srcId="{616DDCF9-E15F-4764-91B1-B5A93AA05F2E}" destId="{9213F481-F74B-41B2-ACC5-3A9DEF7E9191}" srcOrd="8" destOrd="0" presId="urn:microsoft.com/office/officeart/2011/layout/ConvergingText"/>
    <dgm:cxn modelId="{22DBE53D-6952-4D9A-AED7-6C1C50217C7E}" type="presParOf" srcId="{616DDCF9-E15F-4764-91B1-B5A93AA05F2E}" destId="{38E3CAEA-271B-49D8-A741-3E26CA11DB4C}" srcOrd="9" destOrd="0" presId="urn:microsoft.com/office/officeart/2011/layout/ConvergingText"/>
    <dgm:cxn modelId="{4FC8BF85-1C36-4510-9209-83FB8DC0AAAB}" type="presParOf" srcId="{616DDCF9-E15F-4764-91B1-B5A93AA05F2E}" destId="{EC7D6865-7D3A-45C0-A642-1D6B32338D8E}" srcOrd="10" destOrd="0" presId="urn:microsoft.com/office/officeart/2011/layout/ConvergingText"/>
    <dgm:cxn modelId="{1C5903B9-F933-4DAA-B341-F4F8DBD19FDB}" type="presParOf" srcId="{616DDCF9-E15F-4764-91B1-B5A93AA05F2E}" destId="{32C76804-CA18-4CF9-B40A-5A09124F8BC2}" srcOrd="11" destOrd="0" presId="urn:microsoft.com/office/officeart/2011/layout/ConvergingText"/>
    <dgm:cxn modelId="{FC46C767-650C-4BB5-BA98-E4622220425F}" type="presParOf" srcId="{616DDCF9-E15F-4764-91B1-B5A93AA05F2E}" destId="{0E05F97F-2620-450C-84A4-E9FB0B62C996}" srcOrd="12" destOrd="0" presId="urn:microsoft.com/office/officeart/2011/layout/ConvergingText"/>
    <dgm:cxn modelId="{5A36623F-8ED9-4427-ABA5-B319219444E4}" type="presParOf" srcId="{616DDCF9-E15F-4764-91B1-B5A93AA05F2E}" destId="{B3B4002F-0912-4A74-8FE2-CC76DCACDED1}" srcOrd="13" destOrd="0" presId="urn:microsoft.com/office/officeart/2011/layout/ConvergingText"/>
    <dgm:cxn modelId="{78A56291-0C94-4FF0-A8E1-476C8FEB0BE3}" type="presParOf" srcId="{616DDCF9-E15F-4764-91B1-B5A93AA05F2E}" destId="{14DEDA71-6624-4DED-9FDC-1914DCDD1FB6}" srcOrd="14" destOrd="0" presId="urn:microsoft.com/office/officeart/2011/layout/ConvergingText"/>
    <dgm:cxn modelId="{D52151D4-98EA-464F-8A72-E92BB8233C97}" type="presParOf" srcId="{616DDCF9-E15F-4764-91B1-B5A93AA05F2E}" destId="{0FE4C8F9-28F6-4C8C-BF35-4760CE8F5A23}" srcOrd="15" destOrd="0" presId="urn:microsoft.com/office/officeart/2011/layout/ConvergingText"/>
    <dgm:cxn modelId="{A4795FBC-B410-4234-96D5-5FA255A7D89E}" type="presParOf" srcId="{616DDCF9-E15F-4764-91B1-B5A93AA05F2E}" destId="{F5ADD11A-2919-4D19-A3CE-A5677A27F569}" srcOrd="16" destOrd="0" presId="urn:microsoft.com/office/officeart/2011/layout/ConvergingText"/>
    <dgm:cxn modelId="{A19175A8-3C61-42E8-A1BB-8509B0EF2A49}" type="presParOf" srcId="{616DDCF9-E15F-4764-91B1-B5A93AA05F2E}" destId="{C2F41313-5B03-4F98-BE9F-1B0099ABF476}" srcOrd="17" destOrd="0" presId="urn:microsoft.com/office/officeart/2011/layout/ConvergingText"/>
    <dgm:cxn modelId="{DCFEEE10-425C-491F-8DBA-258ACBE14C69}" type="presParOf" srcId="{616DDCF9-E15F-4764-91B1-B5A93AA05F2E}" destId="{C1B73BBA-14C0-4794-8D64-9DAE4DA36501}" srcOrd="18" destOrd="0" presId="urn:microsoft.com/office/officeart/2011/layout/ConvergingText"/>
    <dgm:cxn modelId="{953643F1-D767-4080-B67E-4B65F8AABF2F}" type="presParOf" srcId="{616DDCF9-E15F-4764-91B1-B5A93AA05F2E}" destId="{6365DB6D-9299-4586-8D8A-97051A608A69}" srcOrd="19" destOrd="0" presId="urn:microsoft.com/office/officeart/2011/layout/ConvergingText"/>
    <dgm:cxn modelId="{1117723D-1DF7-403E-8139-5F67018238D4}" type="presParOf" srcId="{616DDCF9-E15F-4764-91B1-B5A93AA05F2E}" destId="{7F9F1FF2-D907-4B63-B7EF-9DB14558312A}" srcOrd="20" destOrd="0" presId="urn:microsoft.com/office/officeart/2011/layout/ConvergingText"/>
    <dgm:cxn modelId="{77B402B2-C9C2-45C9-AD2A-39201F6F0718}" type="presParOf" srcId="{616DDCF9-E15F-4764-91B1-B5A93AA05F2E}" destId="{10DCDE94-6443-48B1-9AC8-DB237E21B312}" srcOrd="21" destOrd="0" presId="urn:microsoft.com/office/officeart/2011/layout/ConvergingText"/>
    <dgm:cxn modelId="{A4A8EF79-27CC-4B79-B0C4-B447C702166C}" type="presParOf" srcId="{616DDCF9-E15F-4764-91B1-B5A93AA05F2E}" destId="{85BB6B9D-C8B1-4FED-BBBD-CBC05C762119}" srcOrd="22" destOrd="0" presId="urn:microsoft.com/office/officeart/2011/layout/ConvergingText"/>
    <dgm:cxn modelId="{5D493F9C-6653-442F-8D09-8797C3061DCD}" type="presParOf" srcId="{616DDCF9-E15F-4764-91B1-B5A93AA05F2E}" destId="{F64608D6-A8FA-4393-A553-F05F143D9E3D}" srcOrd="23" destOrd="0" presId="urn:microsoft.com/office/officeart/2011/layout/ConvergingText"/>
    <dgm:cxn modelId="{800E7523-EEEF-43FB-998A-83345F5FAE6E}" type="presParOf" srcId="{616DDCF9-E15F-4764-91B1-B5A93AA05F2E}" destId="{E2205284-B2BF-406B-A136-3288624ECE7E}" srcOrd="24" destOrd="0" presId="urn:microsoft.com/office/officeart/2011/layout/ConvergingText"/>
    <dgm:cxn modelId="{5F49CC10-0952-450C-80C4-E875E20FA79F}" type="presParOf" srcId="{616DDCF9-E15F-4764-91B1-B5A93AA05F2E}" destId="{7A959B7C-1C24-41B0-83EA-018627630F1B}" srcOrd="25" destOrd="0" presId="urn:microsoft.com/office/officeart/2011/layout/ConvergingText"/>
    <dgm:cxn modelId="{F6FCFA81-DFED-4F53-9E0D-485F9033AC9E}" type="presParOf" srcId="{616DDCF9-E15F-4764-91B1-B5A93AA05F2E}" destId="{16ED7A01-4C78-4371-BFC3-5883B19A4A42}" srcOrd="26" destOrd="0" presId="urn:microsoft.com/office/officeart/2011/layout/ConvergingText"/>
    <dgm:cxn modelId="{519BECC0-3A0D-4DF6-8927-04051B0C83A3}" type="presParOf" srcId="{616DDCF9-E15F-4764-91B1-B5A93AA05F2E}" destId="{D397C01A-F2F3-4CCF-AF49-E6CF51B35CA5}" srcOrd="27" destOrd="0" presId="urn:microsoft.com/office/officeart/2011/layout/ConvergingText"/>
    <dgm:cxn modelId="{9B861168-C9B3-4574-ABE3-5AC36DBE328C}" type="presParOf" srcId="{616DDCF9-E15F-4764-91B1-B5A93AA05F2E}" destId="{E476B867-1A45-432F-AE46-27ECDEACE9D8}" srcOrd="28" destOrd="0" presId="urn:microsoft.com/office/officeart/2011/layout/ConvergingText"/>
    <dgm:cxn modelId="{C21293BE-CFFF-402A-B9E6-F8EAFA25DF8D}" type="presParOf" srcId="{616DDCF9-E15F-4764-91B1-B5A93AA05F2E}" destId="{8DB8914D-3064-4713-8317-54BEB958B91D}" srcOrd="29" destOrd="0" presId="urn:microsoft.com/office/officeart/2011/layout/ConvergingText"/>
    <dgm:cxn modelId="{F77831A1-1B46-4E16-868E-37A0A1A2CF3A}" type="presParOf" srcId="{616DDCF9-E15F-4764-91B1-B5A93AA05F2E}" destId="{38CC7321-73D7-4885-8BA2-D4B91960C015}" srcOrd="30" destOrd="0" presId="urn:microsoft.com/office/officeart/2011/layout/ConvergingText"/>
    <dgm:cxn modelId="{707BC1CC-B7B0-48ED-98EA-3BC6CC3706BD}" type="presParOf" srcId="{616DDCF9-E15F-4764-91B1-B5A93AA05F2E}" destId="{623B7482-4ABD-4DD6-909D-EDAF965483A1}" srcOrd="31" destOrd="0" presId="urn:microsoft.com/office/officeart/2011/layout/ConvergingText"/>
    <dgm:cxn modelId="{62EC248D-BB13-469A-8BF2-E72CA7372F78}" type="presParOf" srcId="{616DDCF9-E15F-4764-91B1-B5A93AA05F2E}" destId="{1C4C63F3-4C58-4112-AB86-11D24505A615}" srcOrd="32" destOrd="0" presId="urn:microsoft.com/office/officeart/2011/layout/ConvergingText"/>
    <dgm:cxn modelId="{C2732AA7-6D70-4EB1-A9E7-51C6A54A4C42}" type="presParOf" srcId="{616DDCF9-E15F-4764-91B1-B5A93AA05F2E}" destId="{0E388569-B8CD-44AC-9A3E-45945FB45A0A}" srcOrd="33" destOrd="0" presId="urn:microsoft.com/office/officeart/2011/layout/ConvergingText"/>
    <dgm:cxn modelId="{ADEF5220-0DA0-4AB0-9757-FC620A4DCA14}" type="presParOf" srcId="{616DDCF9-E15F-4764-91B1-B5A93AA05F2E}" destId="{A0373503-CDB2-4ABF-BD8B-F8BF73211FC2}" srcOrd="34" destOrd="0" presId="urn:microsoft.com/office/officeart/2011/layout/ConvergingText"/>
    <dgm:cxn modelId="{8DD44DED-C950-4774-8805-3AFEC39B4F08}" type="presParOf" srcId="{616DDCF9-E15F-4764-91B1-B5A93AA05F2E}" destId="{ADA9DBCA-2563-48DE-8395-236B0C7F3EEB}" srcOrd="35" destOrd="0" presId="urn:microsoft.com/office/officeart/2011/layout/ConvergingText"/>
    <dgm:cxn modelId="{9856567A-197B-4379-A356-B2879280EFA2}" type="presParOf" srcId="{616DDCF9-E15F-4764-91B1-B5A93AA05F2E}" destId="{001D6CA4-163A-45A3-AA63-EE3B12ABB642}" srcOrd="36" destOrd="0" presId="urn:microsoft.com/office/officeart/2011/layout/ConvergingText"/>
    <dgm:cxn modelId="{E305CED0-A9AC-4907-8A2C-628A194F69BD}" type="presParOf" srcId="{616DDCF9-E15F-4764-91B1-B5A93AA05F2E}" destId="{46EE36EA-2D2A-4223-877E-32C97DBCBA6B}" srcOrd="37" destOrd="0" presId="urn:microsoft.com/office/officeart/2011/layout/ConvergingText"/>
    <dgm:cxn modelId="{850A3BC3-79D6-4319-82FA-8BD204D50937}" type="presParOf" srcId="{616DDCF9-E15F-4764-91B1-B5A93AA05F2E}" destId="{F08A82DB-5E8D-4CFB-A647-9AABBD8D0166}" srcOrd="38" destOrd="0" presId="urn:microsoft.com/office/officeart/2011/layout/ConvergingText"/>
    <dgm:cxn modelId="{B7254BCD-39F4-4B0B-91C4-857F55CD429F}" type="presParOf" srcId="{616DDCF9-E15F-4764-91B1-B5A93AA05F2E}" destId="{3126F85D-424D-4754-B747-FCAB050FEF08}" srcOrd="39" destOrd="0" presId="urn:microsoft.com/office/officeart/2011/layout/ConvergingText"/>
    <dgm:cxn modelId="{74CF0C75-DB01-44FC-A387-F89862124E54}" type="presParOf" srcId="{616DDCF9-E15F-4764-91B1-B5A93AA05F2E}" destId="{571E03B9-952D-4C0D-AF71-9F7C616DC670}" srcOrd="40" destOrd="0" presId="urn:microsoft.com/office/officeart/2011/layout/ConvergingText"/>
    <dgm:cxn modelId="{DD3EC65F-949A-4CF4-81A6-8778BCC67B36}" type="presParOf" srcId="{616DDCF9-E15F-4764-91B1-B5A93AA05F2E}" destId="{4AD580CF-6779-4C04-AB60-08EED102CFA4}" srcOrd="41" destOrd="0" presId="urn:microsoft.com/office/officeart/2011/layout/ConvergingText"/>
    <dgm:cxn modelId="{BFDCFC1F-D8A0-4171-8FA7-39A265A2496B}" type="presParOf" srcId="{616DDCF9-E15F-4764-91B1-B5A93AA05F2E}" destId="{6F9E1C93-3AEB-4AB8-8922-DDF729BE62BB}" srcOrd="42" destOrd="0" presId="urn:microsoft.com/office/officeart/2011/layout/ConvergingText"/>
    <dgm:cxn modelId="{A54C5D2E-655C-4688-9C71-4180BFACA4F0}" type="presParOf" srcId="{616DDCF9-E15F-4764-91B1-B5A93AA05F2E}" destId="{D7C8A1FF-1772-49B5-9BA9-C0F7E7D64868}" srcOrd="43" destOrd="0" presId="urn:microsoft.com/office/officeart/2011/layout/ConvergingText"/>
    <dgm:cxn modelId="{0D15BC65-6878-481C-A297-9A300BCCAD2B}" type="presParOf" srcId="{616DDCF9-E15F-4764-91B1-B5A93AA05F2E}" destId="{A96E72EA-57E6-4D42-B8ED-32D60AD8CE6D}" srcOrd="44" destOrd="0" presId="urn:microsoft.com/office/officeart/2011/layout/ConvergingText"/>
    <dgm:cxn modelId="{9B0618FF-3DFD-47E1-99A8-D70170BA78BA}" type="presParOf" srcId="{616DDCF9-E15F-4764-91B1-B5A93AA05F2E}" destId="{F575A164-8301-4603-8A47-947E02CEA994}" srcOrd="45" destOrd="0" presId="urn:microsoft.com/office/officeart/2011/layout/ConvergingText"/>
    <dgm:cxn modelId="{E89169ED-AFC3-4E29-AB60-0F7D2486B35A}" type="presParOf" srcId="{616DDCF9-E15F-4764-91B1-B5A93AA05F2E}" destId="{EAD80F66-6FB3-468C-974A-9B4318EE9769}" srcOrd="46" destOrd="0" presId="urn:microsoft.com/office/officeart/2011/layout/ConvergingText"/>
    <dgm:cxn modelId="{A8209F0B-415E-4F58-89E2-5207548923E2}" type="presParOf" srcId="{616DDCF9-E15F-4764-91B1-B5A93AA05F2E}" destId="{B24348E4-74D6-4FDC-9461-94B1F3F9867C}" srcOrd="47" destOrd="0" presId="urn:microsoft.com/office/officeart/2011/layout/ConvergingText"/>
    <dgm:cxn modelId="{82984C5D-8114-4214-9D5E-154C887A7ACD}" type="presParOf" srcId="{616DDCF9-E15F-4764-91B1-B5A93AA05F2E}" destId="{6D6B09A1-A224-4646-9F38-F61A4130272E}" srcOrd="48" destOrd="0" presId="urn:microsoft.com/office/officeart/2011/layout/ConvergingText"/>
    <dgm:cxn modelId="{B373BC94-92A8-43C5-BB76-C1EB3D113852}" type="presParOf" srcId="{616DDCF9-E15F-4764-91B1-B5A93AA05F2E}" destId="{4CC179F3-76E6-46C3-B14C-490DDE3EB423}" srcOrd="49" destOrd="0" presId="urn:microsoft.com/office/officeart/2011/layout/ConvergingText"/>
    <dgm:cxn modelId="{9C6DB994-5D48-4195-AAC0-84405411EC1C}" type="presParOf" srcId="{616DDCF9-E15F-4764-91B1-B5A93AA05F2E}" destId="{D1A55131-2E11-48AA-8825-4CC61D6546D6}" srcOrd="50" destOrd="0" presId="urn:microsoft.com/office/officeart/2011/layout/ConvergingText"/>
    <dgm:cxn modelId="{307229EE-F170-4BF0-B4D9-D4FE964CD66E}" type="presParOf" srcId="{616DDCF9-E15F-4764-91B1-B5A93AA05F2E}" destId="{5E76167A-5B7C-4344-86E1-AEFDB16E17C6}" srcOrd="51" destOrd="0" presId="urn:microsoft.com/office/officeart/2011/layout/ConvergingText"/>
    <dgm:cxn modelId="{AB64A4FD-7BA1-4C66-B69C-1ADC73D2E970}" type="presParOf" srcId="{616DDCF9-E15F-4764-91B1-B5A93AA05F2E}" destId="{B83D9016-A271-4779-AD58-52B54822C9EA}" srcOrd="52" destOrd="0" presId="urn:microsoft.com/office/officeart/2011/layout/ConvergingText"/>
    <dgm:cxn modelId="{4CFC3BC9-3B60-40D1-ABBC-8BFD641A350E}" type="presParOf" srcId="{616DDCF9-E15F-4764-91B1-B5A93AA05F2E}" destId="{FB9F809B-B91C-4D82-9670-FB922BFAE61E}" srcOrd="53" destOrd="0" presId="urn:microsoft.com/office/officeart/2011/layout/ConvergingText"/>
    <dgm:cxn modelId="{C006A8BF-53B6-4B00-8F3C-F5557AC0E29D}" type="presParOf" srcId="{616DDCF9-E15F-4764-91B1-B5A93AA05F2E}" destId="{079265FE-9D4A-462A-BC48-9BEEB5F9A7A5}" srcOrd="54" destOrd="0" presId="urn:microsoft.com/office/officeart/2011/layout/ConvergingText"/>
    <dgm:cxn modelId="{DF1C60FF-EF22-44A3-AFBC-E76EC13E98F4}" type="presParOf" srcId="{616DDCF9-E15F-4764-91B1-B5A93AA05F2E}" destId="{9A3AD27A-E11C-4BD3-BF62-379A4B8E6BBC}" srcOrd="55" destOrd="0" presId="urn:microsoft.com/office/officeart/2011/layout/Converging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D99E6E-2CBC-40E8-A1A4-EA68F56BD7E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8011C75A-791F-41FA-916A-CFB8B744386D}">
      <dgm:prSet phldrT="[Text]"/>
      <dgm:spPr/>
      <dgm:t>
        <a:bodyPr/>
        <a:lstStyle/>
        <a:p>
          <a:r>
            <a:rPr lang="en-US" dirty="0" smtClean="0"/>
            <a:t>Commercial Technology Replication</a:t>
          </a:r>
          <a:endParaRPr lang="en-US" dirty="0"/>
        </a:p>
      </dgm:t>
    </dgm:pt>
    <dgm:pt modelId="{10B8F6F3-43B9-45D9-96C2-8606F723F153}" type="parTrans" cxnId="{C2E60A49-7D02-4C34-8CBE-ECD80F087140}">
      <dgm:prSet/>
      <dgm:spPr/>
      <dgm:t>
        <a:bodyPr/>
        <a:lstStyle/>
        <a:p>
          <a:endParaRPr lang="en-US"/>
        </a:p>
      </dgm:t>
    </dgm:pt>
    <dgm:pt modelId="{892693FE-227E-4789-867C-6563CAF42220}" type="sibTrans" cxnId="{C2E60A49-7D02-4C34-8CBE-ECD80F087140}">
      <dgm:prSet/>
      <dgm:spPr/>
      <dgm:t>
        <a:bodyPr/>
        <a:lstStyle/>
        <a:p>
          <a:endParaRPr lang="en-US"/>
        </a:p>
      </dgm:t>
    </dgm:pt>
    <dgm:pt modelId="{0687A522-584A-441D-90E2-5E9054885BF1}">
      <dgm:prSet phldrT="[Text]"/>
      <dgm:spPr/>
      <dgm:t>
        <a:bodyPr/>
        <a:lstStyle/>
        <a:p>
          <a:r>
            <a:rPr lang="en-US" dirty="0" smtClean="0"/>
            <a:t>Manufacturing + Jobs</a:t>
          </a:r>
          <a:endParaRPr lang="en-US" dirty="0"/>
        </a:p>
      </dgm:t>
    </dgm:pt>
    <dgm:pt modelId="{667DAD7A-50F7-49F7-975E-A6B5B380F7AA}" type="parTrans" cxnId="{4BEF9B34-AD51-4C7F-B3C9-BFDE1CC9B076}">
      <dgm:prSet/>
      <dgm:spPr/>
      <dgm:t>
        <a:bodyPr/>
        <a:lstStyle/>
        <a:p>
          <a:endParaRPr lang="en-US"/>
        </a:p>
      </dgm:t>
    </dgm:pt>
    <dgm:pt modelId="{DB12C434-B26C-4935-AD4F-8779AD8AD7BF}" type="sibTrans" cxnId="{4BEF9B34-AD51-4C7F-B3C9-BFDE1CC9B076}">
      <dgm:prSet/>
      <dgm:spPr/>
      <dgm:t>
        <a:bodyPr/>
        <a:lstStyle/>
        <a:p>
          <a:endParaRPr lang="en-US"/>
        </a:p>
      </dgm:t>
    </dgm:pt>
    <dgm:pt modelId="{1129130C-8330-478A-B6C1-DE81D3E415DA}">
      <dgm:prSet phldrT="[Text]"/>
      <dgm:spPr/>
      <dgm:t>
        <a:bodyPr/>
        <a:lstStyle/>
        <a:p>
          <a:r>
            <a:rPr lang="en-US" dirty="0" smtClean="0"/>
            <a:t>Bioeconomy Expansion</a:t>
          </a:r>
          <a:endParaRPr lang="en-US" dirty="0"/>
        </a:p>
      </dgm:t>
    </dgm:pt>
    <dgm:pt modelId="{21494FDC-4CB9-45E6-856D-32B9C9F82E01}" type="parTrans" cxnId="{4E1B093B-D06C-43CF-9707-3652B0269418}">
      <dgm:prSet/>
      <dgm:spPr/>
      <dgm:t>
        <a:bodyPr/>
        <a:lstStyle/>
        <a:p>
          <a:endParaRPr lang="en-US"/>
        </a:p>
      </dgm:t>
    </dgm:pt>
    <dgm:pt modelId="{EA33FBED-3DF2-4712-B919-D55E3C3451FA}" type="sibTrans" cxnId="{4E1B093B-D06C-43CF-9707-3652B0269418}">
      <dgm:prSet/>
      <dgm:spPr/>
      <dgm:t>
        <a:bodyPr/>
        <a:lstStyle/>
        <a:p>
          <a:endParaRPr lang="en-US"/>
        </a:p>
      </dgm:t>
    </dgm:pt>
    <dgm:pt modelId="{70F06C76-7280-45C7-9B2B-7EF20B04871D}">
      <dgm:prSet phldrT="[Text]"/>
      <dgm:spPr/>
      <dgm:t>
        <a:bodyPr/>
        <a:lstStyle/>
        <a:p>
          <a:r>
            <a:rPr lang="en-US" dirty="0" smtClean="0"/>
            <a:t>Sustainability: Social, Economic, Environmental</a:t>
          </a:r>
          <a:endParaRPr lang="en-US" dirty="0"/>
        </a:p>
      </dgm:t>
    </dgm:pt>
    <dgm:pt modelId="{89A417E2-13E8-4C14-A155-E27FC8A8AAB0}" type="parTrans" cxnId="{27AACB18-8240-488F-B877-1AF6983CBF60}">
      <dgm:prSet/>
      <dgm:spPr/>
      <dgm:t>
        <a:bodyPr/>
        <a:lstStyle/>
        <a:p>
          <a:endParaRPr lang="en-US"/>
        </a:p>
      </dgm:t>
    </dgm:pt>
    <dgm:pt modelId="{048CD9BA-04E4-4DDC-8DDD-F3DAB07A17CD}" type="sibTrans" cxnId="{27AACB18-8240-488F-B877-1AF6983CBF60}">
      <dgm:prSet/>
      <dgm:spPr/>
      <dgm:t>
        <a:bodyPr/>
        <a:lstStyle/>
        <a:p>
          <a:endParaRPr lang="en-US"/>
        </a:p>
      </dgm:t>
    </dgm:pt>
    <dgm:pt modelId="{DE24BD1B-7E61-4B97-B18F-0C917475EAA6}">
      <dgm:prSet phldrT="[Text]"/>
      <dgm:spPr/>
      <dgm:t>
        <a:bodyPr/>
        <a:lstStyle/>
        <a:p>
          <a:r>
            <a:rPr lang="en-US" dirty="0" smtClean="0"/>
            <a:t>Commercial Lenders</a:t>
          </a:r>
          <a:endParaRPr lang="en-US" dirty="0"/>
        </a:p>
      </dgm:t>
    </dgm:pt>
    <dgm:pt modelId="{53348A76-7A17-4546-95C5-2B1CD4E20EDE}" type="parTrans" cxnId="{515D0A52-277B-4F47-83E0-16DDEDF515C1}">
      <dgm:prSet/>
      <dgm:spPr/>
      <dgm:t>
        <a:bodyPr/>
        <a:lstStyle/>
        <a:p>
          <a:endParaRPr lang="en-US"/>
        </a:p>
      </dgm:t>
    </dgm:pt>
    <dgm:pt modelId="{E0605201-AB33-4877-A82D-F9B46177A49F}" type="sibTrans" cxnId="{515D0A52-277B-4F47-83E0-16DDEDF515C1}">
      <dgm:prSet/>
      <dgm:spPr/>
      <dgm:t>
        <a:bodyPr/>
        <a:lstStyle/>
        <a:p>
          <a:endParaRPr lang="en-US"/>
        </a:p>
      </dgm:t>
    </dgm:pt>
    <dgm:pt modelId="{1C1BFDED-B1FA-4580-99AA-FD6569848C53}" type="pres">
      <dgm:prSet presAssocID="{E3D99E6E-2CBC-40E8-A1A4-EA68F56BD7E5}" presName="Name0" presStyleCnt="0">
        <dgm:presLayoutVars>
          <dgm:chMax val="7"/>
          <dgm:chPref val="7"/>
          <dgm:dir/>
        </dgm:presLayoutVars>
      </dgm:prSet>
      <dgm:spPr/>
    </dgm:pt>
    <dgm:pt modelId="{F15EC018-E657-4389-812C-5889BFB3A3B1}" type="pres">
      <dgm:prSet presAssocID="{E3D99E6E-2CBC-40E8-A1A4-EA68F56BD7E5}" presName="Name1" presStyleCnt="0"/>
      <dgm:spPr/>
    </dgm:pt>
    <dgm:pt modelId="{1483AD6A-7B23-4F1F-9E02-2E554CB57201}" type="pres">
      <dgm:prSet presAssocID="{E3D99E6E-2CBC-40E8-A1A4-EA68F56BD7E5}" presName="cycle" presStyleCnt="0"/>
      <dgm:spPr/>
    </dgm:pt>
    <dgm:pt modelId="{6FE837A1-91A7-4D84-939D-C5C6A7DBD98F}" type="pres">
      <dgm:prSet presAssocID="{E3D99E6E-2CBC-40E8-A1A4-EA68F56BD7E5}" presName="srcNode" presStyleLbl="node1" presStyleIdx="0" presStyleCnt="5"/>
      <dgm:spPr/>
    </dgm:pt>
    <dgm:pt modelId="{501D4927-7700-433B-9B24-C1783262F9D0}" type="pres">
      <dgm:prSet presAssocID="{E3D99E6E-2CBC-40E8-A1A4-EA68F56BD7E5}" presName="conn" presStyleLbl="parChTrans1D2" presStyleIdx="0" presStyleCnt="1"/>
      <dgm:spPr/>
      <dgm:t>
        <a:bodyPr/>
        <a:lstStyle/>
        <a:p>
          <a:endParaRPr lang="en-US"/>
        </a:p>
      </dgm:t>
    </dgm:pt>
    <dgm:pt modelId="{23771068-DECB-4CD4-953F-3C8B89C61A87}" type="pres">
      <dgm:prSet presAssocID="{E3D99E6E-2CBC-40E8-A1A4-EA68F56BD7E5}" presName="extraNode" presStyleLbl="node1" presStyleIdx="0" presStyleCnt="5"/>
      <dgm:spPr/>
    </dgm:pt>
    <dgm:pt modelId="{7B0B97CB-8045-4F98-9BC7-C7A5BFBB1948}" type="pres">
      <dgm:prSet presAssocID="{E3D99E6E-2CBC-40E8-A1A4-EA68F56BD7E5}" presName="dstNode" presStyleLbl="node1" presStyleIdx="0" presStyleCnt="5"/>
      <dgm:spPr/>
    </dgm:pt>
    <dgm:pt modelId="{0FF7FAB5-CC02-486C-A777-97939BC1BEFA}" type="pres">
      <dgm:prSet presAssocID="{8011C75A-791F-41FA-916A-CFB8B744386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851DC6-7A4E-49DB-978C-62A8F4BD2442}" type="pres">
      <dgm:prSet presAssocID="{8011C75A-791F-41FA-916A-CFB8B744386D}" presName="accent_1" presStyleCnt="0"/>
      <dgm:spPr/>
    </dgm:pt>
    <dgm:pt modelId="{EDD072B8-6564-47F2-A960-B8CDB169AB7D}" type="pres">
      <dgm:prSet presAssocID="{8011C75A-791F-41FA-916A-CFB8B744386D}" presName="accentRepeatNode" presStyleLbl="solidFgAcc1" presStyleIdx="0" presStyleCnt="5"/>
      <dgm:spPr/>
    </dgm:pt>
    <dgm:pt modelId="{AD63D800-3F5A-4120-9F45-781C6BA327EB}" type="pres">
      <dgm:prSet presAssocID="{DE24BD1B-7E61-4B97-B18F-0C917475EAA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3C02C3-A91B-4E54-8D1B-8B4569188982}" type="pres">
      <dgm:prSet presAssocID="{DE24BD1B-7E61-4B97-B18F-0C917475EAA6}" presName="accent_2" presStyleCnt="0"/>
      <dgm:spPr/>
    </dgm:pt>
    <dgm:pt modelId="{DF7D58BB-02C7-44BB-857E-79AF8F4ED4BA}" type="pres">
      <dgm:prSet presAssocID="{DE24BD1B-7E61-4B97-B18F-0C917475EAA6}" presName="accentRepeatNode" presStyleLbl="solidFgAcc1" presStyleIdx="1" presStyleCnt="5"/>
      <dgm:spPr/>
    </dgm:pt>
    <dgm:pt modelId="{33052938-37F8-4CCA-AD11-9E236079B823}" type="pres">
      <dgm:prSet presAssocID="{0687A522-584A-441D-90E2-5E9054885BF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C13DE2-885E-44D7-B115-957B7FDCDF1F}" type="pres">
      <dgm:prSet presAssocID="{0687A522-584A-441D-90E2-5E9054885BF1}" presName="accent_3" presStyleCnt="0"/>
      <dgm:spPr/>
    </dgm:pt>
    <dgm:pt modelId="{013C4224-142F-49D6-9910-65EE84FD0CF0}" type="pres">
      <dgm:prSet presAssocID="{0687A522-584A-441D-90E2-5E9054885BF1}" presName="accentRepeatNode" presStyleLbl="solidFgAcc1" presStyleIdx="2" presStyleCnt="5"/>
      <dgm:spPr/>
    </dgm:pt>
    <dgm:pt modelId="{7A574E52-FF00-4785-858B-C7B73F09F8CC}" type="pres">
      <dgm:prSet presAssocID="{1129130C-8330-478A-B6C1-DE81D3E415DA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BE44E-EF6B-4017-9883-076B8529D0DC}" type="pres">
      <dgm:prSet presAssocID="{1129130C-8330-478A-B6C1-DE81D3E415DA}" presName="accent_4" presStyleCnt="0"/>
      <dgm:spPr/>
    </dgm:pt>
    <dgm:pt modelId="{A8AA83C0-DD64-4891-A850-B3D2BCC67907}" type="pres">
      <dgm:prSet presAssocID="{1129130C-8330-478A-B6C1-DE81D3E415DA}" presName="accentRepeatNode" presStyleLbl="solidFgAcc1" presStyleIdx="3" presStyleCnt="5"/>
      <dgm:spPr/>
    </dgm:pt>
    <dgm:pt modelId="{2EC754F1-9010-4C89-BF96-BBAD0F094A3B}" type="pres">
      <dgm:prSet presAssocID="{70F06C76-7280-45C7-9B2B-7EF20B04871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ED123C-5810-4D93-9C64-D12F6C0B82FE}" type="pres">
      <dgm:prSet presAssocID="{70F06C76-7280-45C7-9B2B-7EF20B04871D}" presName="accent_5" presStyleCnt="0"/>
      <dgm:spPr/>
    </dgm:pt>
    <dgm:pt modelId="{59A6ED03-FC92-408D-BBA9-9E13B46E9F65}" type="pres">
      <dgm:prSet presAssocID="{70F06C76-7280-45C7-9B2B-7EF20B04871D}" presName="accentRepeatNode" presStyleLbl="solidFgAcc1" presStyleIdx="4" presStyleCnt="5"/>
      <dgm:spPr/>
    </dgm:pt>
  </dgm:ptLst>
  <dgm:cxnLst>
    <dgm:cxn modelId="{14D4A5A6-462F-49A2-9705-6B2463057200}" type="presOf" srcId="{892693FE-227E-4789-867C-6563CAF42220}" destId="{501D4927-7700-433B-9B24-C1783262F9D0}" srcOrd="0" destOrd="0" presId="urn:microsoft.com/office/officeart/2008/layout/VerticalCurvedList"/>
    <dgm:cxn modelId="{A6EAD1B2-D126-4C04-BDA7-794D55781DA7}" type="presOf" srcId="{DE24BD1B-7E61-4B97-B18F-0C917475EAA6}" destId="{AD63D800-3F5A-4120-9F45-781C6BA327EB}" srcOrd="0" destOrd="0" presId="urn:microsoft.com/office/officeart/2008/layout/VerticalCurvedList"/>
    <dgm:cxn modelId="{4BEF9B34-AD51-4C7F-B3C9-BFDE1CC9B076}" srcId="{E3D99E6E-2CBC-40E8-A1A4-EA68F56BD7E5}" destId="{0687A522-584A-441D-90E2-5E9054885BF1}" srcOrd="2" destOrd="0" parTransId="{667DAD7A-50F7-49F7-975E-A6B5B380F7AA}" sibTransId="{DB12C434-B26C-4935-AD4F-8779AD8AD7BF}"/>
    <dgm:cxn modelId="{27AACB18-8240-488F-B877-1AF6983CBF60}" srcId="{E3D99E6E-2CBC-40E8-A1A4-EA68F56BD7E5}" destId="{70F06C76-7280-45C7-9B2B-7EF20B04871D}" srcOrd="4" destOrd="0" parTransId="{89A417E2-13E8-4C14-A155-E27FC8A8AAB0}" sibTransId="{048CD9BA-04E4-4DDC-8DDD-F3DAB07A17CD}"/>
    <dgm:cxn modelId="{8475B147-6C9C-45A9-9E56-17B6C1CD3F10}" type="presOf" srcId="{E3D99E6E-2CBC-40E8-A1A4-EA68F56BD7E5}" destId="{1C1BFDED-B1FA-4580-99AA-FD6569848C53}" srcOrd="0" destOrd="0" presId="urn:microsoft.com/office/officeart/2008/layout/VerticalCurvedList"/>
    <dgm:cxn modelId="{CDF98897-D35F-4C08-B3BC-F00F80553BB6}" type="presOf" srcId="{0687A522-584A-441D-90E2-5E9054885BF1}" destId="{33052938-37F8-4CCA-AD11-9E236079B823}" srcOrd="0" destOrd="0" presId="urn:microsoft.com/office/officeart/2008/layout/VerticalCurvedList"/>
    <dgm:cxn modelId="{C2E60A49-7D02-4C34-8CBE-ECD80F087140}" srcId="{E3D99E6E-2CBC-40E8-A1A4-EA68F56BD7E5}" destId="{8011C75A-791F-41FA-916A-CFB8B744386D}" srcOrd="0" destOrd="0" parTransId="{10B8F6F3-43B9-45D9-96C2-8606F723F153}" sibTransId="{892693FE-227E-4789-867C-6563CAF42220}"/>
    <dgm:cxn modelId="{526748EE-1A62-413A-8A12-FE238A15E8DE}" type="presOf" srcId="{1129130C-8330-478A-B6C1-DE81D3E415DA}" destId="{7A574E52-FF00-4785-858B-C7B73F09F8CC}" srcOrd="0" destOrd="0" presId="urn:microsoft.com/office/officeart/2008/layout/VerticalCurvedList"/>
    <dgm:cxn modelId="{42BD4800-18EC-4CAB-82CE-26C4997D5690}" type="presOf" srcId="{8011C75A-791F-41FA-916A-CFB8B744386D}" destId="{0FF7FAB5-CC02-486C-A777-97939BC1BEFA}" srcOrd="0" destOrd="0" presId="urn:microsoft.com/office/officeart/2008/layout/VerticalCurvedList"/>
    <dgm:cxn modelId="{E84A447D-18C8-46F4-AFB6-7CE9894DC0A0}" type="presOf" srcId="{70F06C76-7280-45C7-9B2B-7EF20B04871D}" destId="{2EC754F1-9010-4C89-BF96-BBAD0F094A3B}" srcOrd="0" destOrd="0" presId="urn:microsoft.com/office/officeart/2008/layout/VerticalCurvedList"/>
    <dgm:cxn modelId="{515D0A52-277B-4F47-83E0-16DDEDF515C1}" srcId="{E3D99E6E-2CBC-40E8-A1A4-EA68F56BD7E5}" destId="{DE24BD1B-7E61-4B97-B18F-0C917475EAA6}" srcOrd="1" destOrd="0" parTransId="{53348A76-7A17-4546-95C5-2B1CD4E20EDE}" sibTransId="{E0605201-AB33-4877-A82D-F9B46177A49F}"/>
    <dgm:cxn modelId="{4E1B093B-D06C-43CF-9707-3652B0269418}" srcId="{E3D99E6E-2CBC-40E8-A1A4-EA68F56BD7E5}" destId="{1129130C-8330-478A-B6C1-DE81D3E415DA}" srcOrd="3" destOrd="0" parTransId="{21494FDC-4CB9-45E6-856D-32B9C9F82E01}" sibTransId="{EA33FBED-3DF2-4712-B919-D55E3C3451FA}"/>
    <dgm:cxn modelId="{7EF39408-0D08-430C-BD2B-D7D0ADC0106A}" type="presParOf" srcId="{1C1BFDED-B1FA-4580-99AA-FD6569848C53}" destId="{F15EC018-E657-4389-812C-5889BFB3A3B1}" srcOrd="0" destOrd="0" presId="urn:microsoft.com/office/officeart/2008/layout/VerticalCurvedList"/>
    <dgm:cxn modelId="{E267460D-838B-4E22-8A8A-34F83C5E03A9}" type="presParOf" srcId="{F15EC018-E657-4389-812C-5889BFB3A3B1}" destId="{1483AD6A-7B23-4F1F-9E02-2E554CB57201}" srcOrd="0" destOrd="0" presId="urn:microsoft.com/office/officeart/2008/layout/VerticalCurvedList"/>
    <dgm:cxn modelId="{C73E587E-A793-43E9-B692-871F97265187}" type="presParOf" srcId="{1483AD6A-7B23-4F1F-9E02-2E554CB57201}" destId="{6FE837A1-91A7-4D84-939D-C5C6A7DBD98F}" srcOrd="0" destOrd="0" presId="urn:microsoft.com/office/officeart/2008/layout/VerticalCurvedList"/>
    <dgm:cxn modelId="{CB99ABC9-9941-420A-9957-AB96CFC13E60}" type="presParOf" srcId="{1483AD6A-7B23-4F1F-9E02-2E554CB57201}" destId="{501D4927-7700-433B-9B24-C1783262F9D0}" srcOrd="1" destOrd="0" presId="urn:microsoft.com/office/officeart/2008/layout/VerticalCurvedList"/>
    <dgm:cxn modelId="{3EA03E23-AC4B-4006-99B7-884219B2F3C6}" type="presParOf" srcId="{1483AD6A-7B23-4F1F-9E02-2E554CB57201}" destId="{23771068-DECB-4CD4-953F-3C8B89C61A87}" srcOrd="2" destOrd="0" presId="urn:microsoft.com/office/officeart/2008/layout/VerticalCurvedList"/>
    <dgm:cxn modelId="{6686E62D-11BE-41A2-B10E-928F36A5D48C}" type="presParOf" srcId="{1483AD6A-7B23-4F1F-9E02-2E554CB57201}" destId="{7B0B97CB-8045-4F98-9BC7-C7A5BFBB1948}" srcOrd="3" destOrd="0" presId="urn:microsoft.com/office/officeart/2008/layout/VerticalCurvedList"/>
    <dgm:cxn modelId="{81004475-2041-4418-A8B1-AB9072F73F67}" type="presParOf" srcId="{F15EC018-E657-4389-812C-5889BFB3A3B1}" destId="{0FF7FAB5-CC02-486C-A777-97939BC1BEFA}" srcOrd="1" destOrd="0" presId="urn:microsoft.com/office/officeart/2008/layout/VerticalCurvedList"/>
    <dgm:cxn modelId="{DF2AE4E0-323A-484A-BB35-8E66287C7A99}" type="presParOf" srcId="{F15EC018-E657-4389-812C-5889BFB3A3B1}" destId="{35851DC6-7A4E-49DB-978C-62A8F4BD2442}" srcOrd="2" destOrd="0" presId="urn:microsoft.com/office/officeart/2008/layout/VerticalCurvedList"/>
    <dgm:cxn modelId="{E2C2015F-890B-4B11-B910-DFFAC67450ED}" type="presParOf" srcId="{35851DC6-7A4E-49DB-978C-62A8F4BD2442}" destId="{EDD072B8-6564-47F2-A960-B8CDB169AB7D}" srcOrd="0" destOrd="0" presId="urn:microsoft.com/office/officeart/2008/layout/VerticalCurvedList"/>
    <dgm:cxn modelId="{B204034F-5F4C-4D2D-B2B2-C5368FB2C51C}" type="presParOf" srcId="{F15EC018-E657-4389-812C-5889BFB3A3B1}" destId="{AD63D800-3F5A-4120-9F45-781C6BA327EB}" srcOrd="3" destOrd="0" presId="urn:microsoft.com/office/officeart/2008/layout/VerticalCurvedList"/>
    <dgm:cxn modelId="{E32AA4B1-269F-4936-BA94-2FAF6953A5CC}" type="presParOf" srcId="{F15EC018-E657-4389-812C-5889BFB3A3B1}" destId="{963C02C3-A91B-4E54-8D1B-8B4569188982}" srcOrd="4" destOrd="0" presId="urn:microsoft.com/office/officeart/2008/layout/VerticalCurvedList"/>
    <dgm:cxn modelId="{B96A3C93-4AE0-4688-83CB-85B0C7BE30EA}" type="presParOf" srcId="{963C02C3-A91B-4E54-8D1B-8B4569188982}" destId="{DF7D58BB-02C7-44BB-857E-79AF8F4ED4BA}" srcOrd="0" destOrd="0" presId="urn:microsoft.com/office/officeart/2008/layout/VerticalCurvedList"/>
    <dgm:cxn modelId="{02D439E8-03DC-4357-B430-F12D9223F329}" type="presParOf" srcId="{F15EC018-E657-4389-812C-5889BFB3A3B1}" destId="{33052938-37F8-4CCA-AD11-9E236079B823}" srcOrd="5" destOrd="0" presId="urn:microsoft.com/office/officeart/2008/layout/VerticalCurvedList"/>
    <dgm:cxn modelId="{5CC12364-04D4-4596-AF72-51E200E2AB7F}" type="presParOf" srcId="{F15EC018-E657-4389-812C-5889BFB3A3B1}" destId="{72C13DE2-885E-44D7-B115-957B7FDCDF1F}" srcOrd="6" destOrd="0" presId="urn:microsoft.com/office/officeart/2008/layout/VerticalCurvedList"/>
    <dgm:cxn modelId="{C9120122-C749-49EE-ADFD-681A70CC433B}" type="presParOf" srcId="{72C13DE2-885E-44D7-B115-957B7FDCDF1F}" destId="{013C4224-142F-49D6-9910-65EE84FD0CF0}" srcOrd="0" destOrd="0" presId="urn:microsoft.com/office/officeart/2008/layout/VerticalCurvedList"/>
    <dgm:cxn modelId="{26007344-ECF6-4579-B79B-9465374CBE1B}" type="presParOf" srcId="{F15EC018-E657-4389-812C-5889BFB3A3B1}" destId="{7A574E52-FF00-4785-858B-C7B73F09F8CC}" srcOrd="7" destOrd="0" presId="urn:microsoft.com/office/officeart/2008/layout/VerticalCurvedList"/>
    <dgm:cxn modelId="{08C792C2-1D43-428C-9F86-5219C8B21A4E}" type="presParOf" srcId="{F15EC018-E657-4389-812C-5889BFB3A3B1}" destId="{6CDBE44E-EF6B-4017-9883-076B8529D0DC}" srcOrd="8" destOrd="0" presId="urn:microsoft.com/office/officeart/2008/layout/VerticalCurvedList"/>
    <dgm:cxn modelId="{5C523F71-42D6-42EB-9AD2-0412F76BE470}" type="presParOf" srcId="{6CDBE44E-EF6B-4017-9883-076B8529D0DC}" destId="{A8AA83C0-DD64-4891-A850-B3D2BCC67907}" srcOrd="0" destOrd="0" presId="urn:microsoft.com/office/officeart/2008/layout/VerticalCurvedList"/>
    <dgm:cxn modelId="{9E6372C7-24B8-41C8-93F6-92590A5897D0}" type="presParOf" srcId="{F15EC018-E657-4389-812C-5889BFB3A3B1}" destId="{2EC754F1-9010-4C89-BF96-BBAD0F094A3B}" srcOrd="9" destOrd="0" presId="urn:microsoft.com/office/officeart/2008/layout/VerticalCurvedList"/>
    <dgm:cxn modelId="{74C03AEE-A041-426F-8A88-A771CED8AAF6}" type="presParOf" srcId="{F15EC018-E657-4389-812C-5889BFB3A3B1}" destId="{C3ED123C-5810-4D93-9C64-D12F6C0B82FE}" srcOrd="10" destOrd="0" presId="urn:microsoft.com/office/officeart/2008/layout/VerticalCurvedList"/>
    <dgm:cxn modelId="{70EAC30C-0D4B-402C-98B9-5174EF68A43A}" type="presParOf" srcId="{C3ED123C-5810-4D93-9C64-D12F6C0B82FE}" destId="{59A6ED03-FC92-408D-BBA9-9E13B46E9F6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5EA0E-4140-462C-A151-278BC6604EC0}">
      <dsp:nvSpPr>
        <dsp:cNvPr id="0" name=""/>
        <dsp:cNvSpPr/>
      </dsp:nvSpPr>
      <dsp:spPr>
        <a:xfrm>
          <a:off x="1523996" y="452950"/>
          <a:ext cx="1093716" cy="1728024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baseline="0" dirty="0" smtClean="0">
              <a:solidFill>
                <a:schemeClr val="tx1"/>
              </a:solidFill>
            </a:rPr>
            <a:t>Approach/Strategy</a:t>
          </a:r>
          <a:endParaRPr lang="en-US" sz="1000" u="sng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R&amp;D</a:t>
          </a:r>
          <a:endParaRPr lang="en-US" sz="1000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Deployment</a:t>
          </a:r>
          <a:endParaRPr lang="en-US" sz="1000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Pilot + Demonstration</a:t>
          </a:r>
          <a:endParaRPr lang="en-US" sz="1000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First-of-a-Kind Commercial Scale</a:t>
          </a:r>
          <a:endParaRPr lang="en-US" sz="1000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Commercial replication</a:t>
          </a:r>
          <a:endParaRPr lang="en-US" sz="1000" kern="1200" baseline="0" dirty="0">
            <a:solidFill>
              <a:schemeClr val="tx1"/>
            </a:solidFill>
          </a:endParaRPr>
        </a:p>
      </dsp:txBody>
      <dsp:txXfrm>
        <a:off x="1556030" y="484984"/>
        <a:ext cx="1029648" cy="1663956"/>
      </dsp:txXfrm>
    </dsp:sp>
    <dsp:sp modelId="{6DCD77A3-8B28-49EF-AD6A-EA9A951DE8FC}">
      <dsp:nvSpPr>
        <dsp:cNvPr id="0" name=""/>
        <dsp:cNvSpPr/>
      </dsp:nvSpPr>
      <dsp:spPr>
        <a:xfrm rot="165942">
          <a:off x="2667676" y="1165792"/>
          <a:ext cx="250095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2667720" y="1238399"/>
        <a:ext cx="175067" cy="223249"/>
      </dsp:txXfrm>
    </dsp:sp>
    <dsp:sp modelId="{496E3293-3418-4180-8172-CA28A2E169EE}">
      <dsp:nvSpPr>
        <dsp:cNvPr id="0" name=""/>
        <dsp:cNvSpPr/>
      </dsp:nvSpPr>
      <dsp:spPr>
        <a:xfrm>
          <a:off x="2978561" y="1057220"/>
          <a:ext cx="1100583" cy="660350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baseline="0" dirty="0">
            <a:solidFill>
              <a:schemeClr val="tx1"/>
            </a:solidFill>
          </a:endParaRPr>
        </a:p>
      </dsp:txBody>
      <dsp:txXfrm>
        <a:off x="2997902" y="1076561"/>
        <a:ext cx="1061901" cy="621668"/>
      </dsp:txXfrm>
    </dsp:sp>
    <dsp:sp modelId="{3AEC7D80-B7D7-4405-ADE0-52CC09C4966C}">
      <dsp:nvSpPr>
        <dsp:cNvPr id="0" name=""/>
        <dsp:cNvSpPr/>
      </dsp:nvSpPr>
      <dsp:spPr>
        <a:xfrm rot="984209">
          <a:off x="4129114" y="1407849"/>
          <a:ext cx="202385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130350" y="1473693"/>
        <a:ext cx="141670" cy="223249"/>
      </dsp:txXfrm>
    </dsp:sp>
    <dsp:sp modelId="{F6000DCA-88E2-4A02-AE21-F6B7AC06DC7B}">
      <dsp:nvSpPr>
        <dsp:cNvPr id="0" name=""/>
        <dsp:cNvSpPr/>
      </dsp:nvSpPr>
      <dsp:spPr>
        <a:xfrm>
          <a:off x="4390819" y="878351"/>
          <a:ext cx="1100583" cy="1849575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u="sng" kern="1200" baseline="0" dirty="0" smtClean="0">
              <a:solidFill>
                <a:schemeClr val="tx1"/>
              </a:solidFill>
            </a:rPr>
            <a:t>Partners</a:t>
          </a:r>
          <a:endParaRPr lang="en-US" sz="800" u="sng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(Federal) USDA, DOE, DOT, FAA, DOD, DOC, DOI, EPA, State      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State Departments: Ag Energy, Ecology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Labs: National, State, Private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Industry: Academia, Associations (CAAFI, A4A)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Stakeholders: Farmers, Ranchers, Foresters, Fishers, Businesses</a:t>
          </a:r>
          <a:endParaRPr lang="en-US" sz="800" kern="1200" baseline="0" dirty="0">
            <a:solidFill>
              <a:schemeClr val="tx1"/>
            </a:solidFill>
          </a:endParaRPr>
        </a:p>
      </dsp:txBody>
      <dsp:txXfrm>
        <a:off x="4423054" y="910586"/>
        <a:ext cx="1036113" cy="1785105"/>
      </dsp:txXfrm>
    </dsp:sp>
    <dsp:sp modelId="{926F5ED1-1917-4F8E-A90B-8586B2B06E45}">
      <dsp:nvSpPr>
        <dsp:cNvPr id="0" name=""/>
        <dsp:cNvSpPr/>
      </dsp:nvSpPr>
      <dsp:spPr>
        <a:xfrm rot="21420689">
          <a:off x="5608448" y="1537576"/>
          <a:ext cx="276064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5608504" y="1614152"/>
        <a:ext cx="193245" cy="223249"/>
      </dsp:txXfrm>
    </dsp:sp>
    <dsp:sp modelId="{542F9DAD-A2DD-4402-AADA-EC26198E4123}">
      <dsp:nvSpPr>
        <dsp:cNvPr id="0" name=""/>
        <dsp:cNvSpPr/>
      </dsp:nvSpPr>
      <dsp:spPr>
        <a:xfrm>
          <a:off x="5933926" y="1029109"/>
          <a:ext cx="973378" cy="1405040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u="sng" kern="1200" baseline="0" dirty="0" smtClean="0">
              <a:solidFill>
                <a:schemeClr val="tx1"/>
              </a:solidFill>
            </a:rPr>
            <a:t>Other Agencies Involved</a:t>
          </a:r>
          <a:endParaRPr lang="en-US" sz="800" u="sng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Rural Development </a:t>
          </a:r>
          <a:r>
            <a:rPr lang="en-US" sz="600" kern="1200" baseline="0" dirty="0" smtClean="0">
              <a:solidFill>
                <a:schemeClr val="tx1"/>
              </a:solidFill>
            </a:rPr>
            <a:t>(RBS &amp; RUS)</a:t>
          </a:r>
          <a:endParaRPr lang="en-US" sz="6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NRCS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FSA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NIFA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ARS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FAS</a:t>
          </a:r>
          <a:endParaRPr lang="en-US" sz="800" kern="1200" baseline="0" dirty="0">
            <a:solidFill>
              <a:schemeClr val="tx1"/>
            </a:solidFill>
          </a:endParaRPr>
        </a:p>
      </dsp:txBody>
      <dsp:txXfrm>
        <a:off x="5962435" y="1057618"/>
        <a:ext cx="916360" cy="1348022"/>
      </dsp:txXfrm>
    </dsp:sp>
    <dsp:sp modelId="{93041657-F417-4EAA-B32B-EA8957C992ED}">
      <dsp:nvSpPr>
        <dsp:cNvPr id="0" name=""/>
        <dsp:cNvSpPr/>
      </dsp:nvSpPr>
      <dsp:spPr>
        <a:xfrm rot="9817668" flipH="1">
          <a:off x="1036734" y="1468506"/>
          <a:ext cx="555800" cy="407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039211" y="1567185"/>
        <a:ext cx="433614" cy="244372"/>
      </dsp:txXfrm>
    </dsp:sp>
    <dsp:sp modelId="{D15E2D89-FC65-419B-88BD-6CA403D58F16}">
      <dsp:nvSpPr>
        <dsp:cNvPr id="0" name=""/>
        <dsp:cNvSpPr/>
      </dsp:nvSpPr>
      <dsp:spPr>
        <a:xfrm>
          <a:off x="7281415" y="1117034"/>
          <a:ext cx="1100583" cy="1393312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u="sng" kern="1200" dirty="0" smtClean="0">
              <a:solidFill>
                <a:schemeClr val="tx1"/>
              </a:solidFill>
            </a:rPr>
            <a:t>Initiatives</a:t>
          </a:r>
          <a:endParaRPr lang="en-US" sz="800" u="sng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>
              <a:solidFill>
                <a:schemeClr val="tx1"/>
              </a:solidFill>
            </a:rPr>
            <a:t>Farm Bill 2002, 2007 and 2014</a:t>
          </a:r>
          <a:endParaRPr lang="en-U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>
              <a:solidFill>
                <a:schemeClr val="tx1"/>
              </a:solidFill>
            </a:rPr>
            <a:t>BioPreferred Program</a:t>
          </a:r>
          <a:endParaRPr lang="en-U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>
              <a:solidFill>
                <a:schemeClr val="tx1"/>
              </a:solidFill>
            </a:rPr>
            <a:t>EISA</a:t>
          </a:r>
          <a:endParaRPr lang="en-U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>
              <a:solidFill>
                <a:schemeClr val="tx1"/>
              </a:solidFill>
            </a:rPr>
            <a:t>RFS &amp; Modifications</a:t>
          </a:r>
          <a:endParaRPr lang="en-U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>
              <a:solidFill>
                <a:schemeClr val="tx1"/>
              </a:solidFill>
            </a:rPr>
            <a:t>Copenhagen</a:t>
          </a:r>
          <a:endParaRPr lang="en-U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>
              <a:solidFill>
                <a:schemeClr val="tx1"/>
              </a:solidFill>
            </a:rPr>
            <a:t>Farm to Fly 1 &amp; 2.0</a:t>
          </a:r>
          <a:endParaRPr lang="en-U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>
              <a:solidFill>
                <a:schemeClr val="tx1"/>
              </a:solidFill>
            </a:rPr>
            <a:t>Farm to Fleet</a:t>
          </a:r>
          <a:endParaRPr lang="en-US" sz="800" kern="120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dirty="0" smtClean="0">
              <a:solidFill>
                <a:schemeClr val="tx1"/>
              </a:solidFill>
            </a:rPr>
            <a:t>Bio Economy</a:t>
          </a:r>
          <a:endParaRPr lang="en-US" sz="800" kern="1200" dirty="0">
            <a:solidFill>
              <a:schemeClr val="tx1"/>
            </a:solidFill>
          </a:endParaRPr>
        </a:p>
      </dsp:txBody>
      <dsp:txXfrm>
        <a:off x="7313650" y="1149269"/>
        <a:ext cx="1036113" cy="1328842"/>
      </dsp:txXfrm>
    </dsp:sp>
    <dsp:sp modelId="{6B388981-3DF6-4443-A2D7-3790254018EE}">
      <dsp:nvSpPr>
        <dsp:cNvPr id="0" name=""/>
        <dsp:cNvSpPr/>
      </dsp:nvSpPr>
      <dsp:spPr>
        <a:xfrm rot="16200000">
          <a:off x="7317372" y="2736776"/>
          <a:ext cx="977337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500" kern="1200"/>
        </a:p>
      </dsp:txBody>
      <dsp:txXfrm rot="-5400000">
        <a:off x="7694416" y="2545775"/>
        <a:ext cx="223249" cy="865712"/>
      </dsp:txXfrm>
    </dsp:sp>
    <dsp:sp modelId="{773E797A-C661-4130-8A7B-457C29D83A4B}">
      <dsp:nvSpPr>
        <dsp:cNvPr id="0" name=""/>
        <dsp:cNvSpPr/>
      </dsp:nvSpPr>
      <dsp:spPr>
        <a:xfrm>
          <a:off x="5919530" y="3318132"/>
          <a:ext cx="2672724" cy="962619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baseline="0" dirty="0" smtClean="0">
              <a:solidFill>
                <a:schemeClr val="tx1"/>
              </a:solidFill>
            </a:rPr>
            <a:t>Feedstock</a:t>
          </a:r>
          <a:endParaRPr lang="en-US" sz="1000" u="sng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Oilseeds, perennial grasses, algae biomass, wood lots &amp; plantations, agriculture waste &amp; residue, forest waste &amp; residue, municipal solid waste</a:t>
          </a:r>
          <a:endParaRPr lang="en-US" sz="1000" kern="1200" baseline="0" dirty="0">
            <a:solidFill>
              <a:schemeClr val="tx1"/>
            </a:solidFill>
          </a:endParaRPr>
        </a:p>
      </dsp:txBody>
      <dsp:txXfrm>
        <a:off x="5947724" y="3346326"/>
        <a:ext cx="2616336" cy="906231"/>
      </dsp:txXfrm>
    </dsp:sp>
    <dsp:sp modelId="{7850DE4D-04D8-44F4-AC4A-2EFFC0E396AA}">
      <dsp:nvSpPr>
        <dsp:cNvPr id="0" name=""/>
        <dsp:cNvSpPr/>
      </dsp:nvSpPr>
      <dsp:spPr>
        <a:xfrm rot="46472">
          <a:off x="5639749" y="3583426"/>
          <a:ext cx="230013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5639752" y="3657377"/>
        <a:ext cx="161009" cy="223249"/>
      </dsp:txXfrm>
    </dsp:sp>
    <dsp:sp modelId="{226E3597-58EC-4E75-A1CC-5C11109F2533}">
      <dsp:nvSpPr>
        <dsp:cNvPr id="0" name=""/>
        <dsp:cNvSpPr/>
      </dsp:nvSpPr>
      <dsp:spPr>
        <a:xfrm>
          <a:off x="4497763" y="3123840"/>
          <a:ext cx="1100583" cy="1291506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baseline="0" dirty="0" smtClean="0">
              <a:solidFill>
                <a:schemeClr val="tx1"/>
              </a:solidFill>
            </a:rPr>
            <a:t>Conversion Technologies</a:t>
          </a:r>
          <a:endParaRPr lang="en-US" sz="1000" u="sng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Biological, </a:t>
          </a:r>
          <a:endParaRPr lang="en-US" sz="1000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Bio-Chemical, </a:t>
          </a:r>
          <a:endParaRPr lang="en-US" sz="1000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Thermo-Chemical</a:t>
          </a:r>
          <a:endParaRPr lang="en-US" sz="1000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Hybrid</a:t>
          </a:r>
          <a:endParaRPr lang="en-US" sz="1000" kern="1200" baseline="0" dirty="0">
            <a:solidFill>
              <a:schemeClr val="tx1"/>
            </a:solidFill>
          </a:endParaRPr>
        </a:p>
      </dsp:txBody>
      <dsp:txXfrm>
        <a:off x="4529998" y="3156075"/>
        <a:ext cx="1036113" cy="1227036"/>
      </dsp:txXfrm>
    </dsp:sp>
    <dsp:sp modelId="{B920C5C5-6A94-45BF-B196-1279183B9488}">
      <dsp:nvSpPr>
        <dsp:cNvPr id="0" name=""/>
        <dsp:cNvSpPr/>
      </dsp:nvSpPr>
      <dsp:spPr>
        <a:xfrm rot="415565">
          <a:off x="4171664" y="3483220"/>
          <a:ext cx="256471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4171945" y="3552998"/>
        <a:ext cx="179530" cy="223249"/>
      </dsp:txXfrm>
    </dsp:sp>
    <dsp:sp modelId="{5B7AC3AA-E388-4B58-97EC-C65A3F56C718}">
      <dsp:nvSpPr>
        <dsp:cNvPr id="0" name=""/>
        <dsp:cNvSpPr/>
      </dsp:nvSpPr>
      <dsp:spPr>
        <a:xfrm>
          <a:off x="2989215" y="2858039"/>
          <a:ext cx="1100583" cy="1418498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u="sng" kern="1200" baseline="0" dirty="0" smtClean="0">
              <a:solidFill>
                <a:schemeClr val="tx1"/>
              </a:solidFill>
            </a:rPr>
            <a:t>Bio Fuels &amp; Bio Products</a:t>
          </a:r>
          <a:endParaRPr lang="en-US" sz="1200" u="sng" kern="1200" baseline="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baseline="0" dirty="0" smtClean="0">
              <a:solidFill>
                <a:schemeClr val="tx1"/>
              </a:solidFill>
            </a:rPr>
            <a:t>Jet A, Jet A1, JP5, JP8, F76 + lubricants, bio products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3021450" y="2890274"/>
        <a:ext cx="1036113" cy="1354028"/>
      </dsp:txXfrm>
    </dsp:sp>
    <dsp:sp modelId="{7A8E7BDD-9A8D-47B8-A339-C37677059E01}">
      <dsp:nvSpPr>
        <dsp:cNvPr id="0" name=""/>
        <dsp:cNvSpPr/>
      </dsp:nvSpPr>
      <dsp:spPr>
        <a:xfrm rot="196899">
          <a:off x="6944638" y="1660102"/>
          <a:ext cx="255286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6944701" y="1732327"/>
        <a:ext cx="178700" cy="223249"/>
      </dsp:txXfrm>
    </dsp:sp>
    <dsp:sp modelId="{48AD0FB4-A231-4AAB-ADBD-9152E6989198}">
      <dsp:nvSpPr>
        <dsp:cNvPr id="0" name=""/>
        <dsp:cNvSpPr/>
      </dsp:nvSpPr>
      <dsp:spPr>
        <a:xfrm>
          <a:off x="1458280" y="2451402"/>
          <a:ext cx="1100583" cy="660350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u="sng" kern="1200" baseline="0" dirty="0" smtClean="0">
              <a:solidFill>
                <a:schemeClr val="tx1"/>
              </a:solidFill>
            </a:rPr>
            <a:t>Certifications</a:t>
          </a:r>
          <a:endParaRPr lang="en-US" sz="1000" u="sng" kern="1200" baseline="0" dirty="0">
            <a:solidFill>
              <a:schemeClr val="tx1"/>
            </a:solidFill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000" kern="1200" baseline="0" dirty="0" smtClean="0">
              <a:solidFill>
                <a:schemeClr val="tx1"/>
              </a:solidFill>
            </a:rPr>
            <a:t>ASTM, Military, Euro/International Industry standard</a:t>
          </a:r>
          <a:endParaRPr lang="en-US" sz="1000" kern="1200" baseline="0" dirty="0">
            <a:solidFill>
              <a:schemeClr val="tx1"/>
            </a:solidFill>
          </a:endParaRPr>
        </a:p>
      </dsp:txBody>
      <dsp:txXfrm>
        <a:off x="1477621" y="2470743"/>
        <a:ext cx="1061901" cy="621668"/>
      </dsp:txXfrm>
    </dsp:sp>
    <dsp:sp modelId="{8F6524D8-D2E3-4915-84E9-903717884983}">
      <dsp:nvSpPr>
        <dsp:cNvPr id="0" name=""/>
        <dsp:cNvSpPr/>
      </dsp:nvSpPr>
      <dsp:spPr>
        <a:xfrm rot="11853004">
          <a:off x="1167911" y="2366635"/>
          <a:ext cx="233773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1236411" y="2451626"/>
        <a:ext cx="163641" cy="223249"/>
      </dsp:txXfrm>
    </dsp:sp>
    <dsp:sp modelId="{5BD63384-6CBC-4F1C-A1F6-C707A6E68FE3}">
      <dsp:nvSpPr>
        <dsp:cNvPr id="0" name=""/>
        <dsp:cNvSpPr/>
      </dsp:nvSpPr>
      <dsp:spPr>
        <a:xfrm>
          <a:off x="0" y="1825615"/>
          <a:ext cx="1100583" cy="989535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u="sng" kern="1200" baseline="0" dirty="0" smtClean="0">
              <a:solidFill>
                <a:schemeClr val="tx1"/>
              </a:solidFill>
            </a:rPr>
            <a:t>RD Programs</a:t>
          </a:r>
          <a:endParaRPr lang="en-US" sz="800" u="sng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RBOG, RBEG, VAPG, SSDPG, RCDG, RCDI, REDLG, B&amp;I</a:t>
          </a:r>
          <a:endParaRPr lang="en-US" sz="800" kern="1200" baseline="0" dirty="0">
            <a:solidFill>
              <a:schemeClr val="tx1"/>
            </a:solidFill>
          </a:endParaRPr>
        </a:p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800" kern="1200" baseline="0" dirty="0" smtClean="0">
              <a:solidFill>
                <a:schemeClr val="tx1"/>
              </a:solidFill>
            </a:rPr>
            <a:t>FB 9000 Series: 9008, 9006, 9011, 9004, 9003, 9007, 9005</a:t>
          </a:r>
          <a:endParaRPr lang="en-US" sz="800" kern="1200" baseline="0" dirty="0">
            <a:solidFill>
              <a:schemeClr val="tx1"/>
            </a:solidFill>
          </a:endParaRPr>
        </a:p>
      </dsp:txBody>
      <dsp:txXfrm>
        <a:off x="28982" y="1854597"/>
        <a:ext cx="1042619" cy="931571"/>
      </dsp:txXfrm>
    </dsp:sp>
    <dsp:sp modelId="{72950EF6-DE8E-4EA2-95C8-B2099039934D}">
      <dsp:nvSpPr>
        <dsp:cNvPr id="0" name=""/>
        <dsp:cNvSpPr/>
      </dsp:nvSpPr>
      <dsp:spPr>
        <a:xfrm rot="16200000" flipH="1">
          <a:off x="342947" y="3052492"/>
          <a:ext cx="443595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500" kern="1200"/>
        </a:p>
      </dsp:txBody>
      <dsp:txXfrm rot="-5400000">
        <a:off x="453120" y="3016737"/>
        <a:ext cx="223249" cy="331970"/>
      </dsp:txXfrm>
    </dsp:sp>
    <dsp:sp modelId="{3F7AAA74-768D-4F22-9439-7B1EEE05A128}">
      <dsp:nvSpPr>
        <dsp:cNvPr id="0" name=""/>
        <dsp:cNvSpPr/>
      </dsp:nvSpPr>
      <dsp:spPr>
        <a:xfrm>
          <a:off x="0" y="4264128"/>
          <a:ext cx="1100583" cy="660350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baseline="0" dirty="0" smtClean="0">
              <a:solidFill>
                <a:schemeClr val="tx1"/>
              </a:solidFill>
            </a:rPr>
            <a:t>Manufacturing</a:t>
          </a:r>
          <a:endParaRPr lang="en-US" sz="1200" kern="1200" baseline="0" dirty="0">
            <a:solidFill>
              <a:schemeClr val="tx1"/>
            </a:solidFill>
          </a:endParaRPr>
        </a:p>
      </dsp:txBody>
      <dsp:txXfrm>
        <a:off x="19341" y="4283469"/>
        <a:ext cx="1061901" cy="621668"/>
      </dsp:txXfrm>
    </dsp:sp>
    <dsp:sp modelId="{3ED9CBC7-8C36-47B9-A811-AE6CD3C28973}">
      <dsp:nvSpPr>
        <dsp:cNvPr id="0" name=""/>
        <dsp:cNvSpPr/>
      </dsp:nvSpPr>
      <dsp:spPr>
        <a:xfrm rot="21173307">
          <a:off x="1170354" y="4364259"/>
          <a:ext cx="396208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170783" y="4445586"/>
        <a:ext cx="284583" cy="223249"/>
      </dsp:txXfrm>
    </dsp:sp>
    <dsp:sp modelId="{9A385AA0-CD58-48D1-A000-BA1486DF6882}">
      <dsp:nvSpPr>
        <dsp:cNvPr id="0" name=""/>
        <dsp:cNvSpPr/>
      </dsp:nvSpPr>
      <dsp:spPr>
        <a:xfrm>
          <a:off x="1627748" y="4055550"/>
          <a:ext cx="1100583" cy="821251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baseline="0" dirty="0" smtClean="0">
              <a:solidFill>
                <a:schemeClr val="tx1"/>
              </a:solidFill>
            </a:rPr>
            <a:t>Bioeconomy Expansion</a:t>
          </a:r>
          <a:endParaRPr lang="en-US" sz="1100" u="sng" kern="1200" baseline="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baseline="0" dirty="0" smtClean="0">
              <a:solidFill>
                <a:schemeClr val="tx1"/>
              </a:solidFill>
            </a:rPr>
            <a:t>Co-generation</a:t>
          </a:r>
          <a:endParaRPr lang="en-US" sz="1100" kern="1200" baseline="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baseline="0" dirty="0" smtClean="0">
              <a:solidFill>
                <a:schemeClr val="tx1"/>
              </a:solidFill>
            </a:rPr>
            <a:t>Co-products</a:t>
          </a:r>
          <a:endParaRPr lang="en-US" sz="1100" kern="1200" baseline="0" dirty="0">
            <a:solidFill>
              <a:schemeClr val="tx1"/>
            </a:solidFill>
          </a:endParaRPr>
        </a:p>
      </dsp:txBody>
      <dsp:txXfrm>
        <a:off x="1651802" y="4079604"/>
        <a:ext cx="1052475" cy="773143"/>
      </dsp:txXfrm>
    </dsp:sp>
    <dsp:sp modelId="{9349DC18-5BBC-4B75-A1AD-F892D4A9B80B}">
      <dsp:nvSpPr>
        <dsp:cNvPr id="0" name=""/>
        <dsp:cNvSpPr/>
      </dsp:nvSpPr>
      <dsp:spPr>
        <a:xfrm rot="2172058">
          <a:off x="2001770" y="3570684"/>
          <a:ext cx="71933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10800000">
        <a:off x="2003853" y="3638728"/>
        <a:ext cx="50353" cy="223249"/>
      </dsp:txXfrm>
    </dsp:sp>
    <dsp:sp modelId="{3C383D71-9F0D-469F-9BF3-193E08951775}">
      <dsp:nvSpPr>
        <dsp:cNvPr id="0" name=""/>
        <dsp:cNvSpPr/>
      </dsp:nvSpPr>
      <dsp:spPr>
        <a:xfrm>
          <a:off x="0" y="3511962"/>
          <a:ext cx="1100583" cy="660350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u="sng" kern="1200" baseline="0" dirty="0" smtClean="0">
              <a:solidFill>
                <a:schemeClr val="tx1"/>
              </a:solidFill>
            </a:rPr>
            <a:t>Sustainability</a:t>
          </a:r>
          <a:endParaRPr lang="en-US" sz="1100" u="sng" kern="1200" baseline="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baseline="0" dirty="0" smtClean="0">
              <a:solidFill>
                <a:schemeClr val="tx1"/>
              </a:solidFill>
            </a:rPr>
            <a:t>Social, Environmental, Economic</a:t>
          </a:r>
          <a:endParaRPr lang="en-US" sz="1100" kern="1200" baseline="0" dirty="0">
            <a:solidFill>
              <a:schemeClr val="tx1"/>
            </a:solidFill>
          </a:endParaRPr>
        </a:p>
      </dsp:txBody>
      <dsp:txXfrm>
        <a:off x="19341" y="3531303"/>
        <a:ext cx="1061901" cy="621668"/>
      </dsp:txXfrm>
    </dsp:sp>
    <dsp:sp modelId="{293FC8EA-E159-42D4-80F0-D8C90DF37ADB}">
      <dsp:nvSpPr>
        <dsp:cNvPr id="0" name=""/>
        <dsp:cNvSpPr/>
      </dsp:nvSpPr>
      <dsp:spPr>
        <a:xfrm rot="433445" flipH="1">
          <a:off x="1165793" y="3531283"/>
          <a:ext cx="259642" cy="37208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243377" y="3610598"/>
        <a:ext cx="181749" cy="223249"/>
      </dsp:txXfrm>
    </dsp:sp>
    <dsp:sp modelId="{8A5F68DF-DD92-4D8E-9EAE-A1ECAD229B29}">
      <dsp:nvSpPr>
        <dsp:cNvPr id="0" name=""/>
        <dsp:cNvSpPr/>
      </dsp:nvSpPr>
      <dsp:spPr>
        <a:xfrm>
          <a:off x="1463816" y="3324839"/>
          <a:ext cx="1469037" cy="660350"/>
        </a:xfrm>
        <a:prstGeom prst="roundRect">
          <a:avLst>
            <a:gd name="adj" fmla="val 10000"/>
          </a:avLst>
        </a:prstGeom>
        <a:solidFill>
          <a:srgbClr val="FFFF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u="sng" kern="1200" baseline="0" dirty="0" smtClean="0">
              <a:solidFill>
                <a:schemeClr val="tx1"/>
              </a:solidFill>
            </a:rPr>
            <a:t>Leveraging</a:t>
          </a:r>
          <a:endParaRPr lang="en-US" sz="900" u="sng" kern="1200" baseline="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baseline="0" dirty="0" smtClean="0">
              <a:solidFill>
                <a:schemeClr val="tx1"/>
              </a:solidFill>
            </a:rPr>
            <a:t>Private</a:t>
          </a:r>
          <a:endParaRPr lang="en-US" sz="900" kern="1200" baseline="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baseline="0" dirty="0" smtClean="0">
              <a:solidFill>
                <a:schemeClr val="tx1"/>
              </a:solidFill>
            </a:rPr>
            <a:t>Federal</a:t>
          </a:r>
          <a:endParaRPr lang="en-US" sz="900" kern="1200" baseline="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baseline="0" dirty="0" smtClean="0">
              <a:solidFill>
                <a:schemeClr val="tx1"/>
              </a:solidFill>
            </a:rPr>
            <a:t>State/Local</a:t>
          </a:r>
          <a:endParaRPr lang="en-US" sz="900" kern="1200" baseline="0" dirty="0">
            <a:solidFill>
              <a:schemeClr val="tx1"/>
            </a:solidFill>
          </a:endParaRPr>
        </a:p>
      </dsp:txBody>
      <dsp:txXfrm>
        <a:off x="1483157" y="3344180"/>
        <a:ext cx="1430355" cy="621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3413DE-F4F2-4386-9ACD-67BEBC856749}">
      <dsp:nvSpPr>
        <dsp:cNvPr id="0" name=""/>
        <dsp:cNvSpPr/>
      </dsp:nvSpPr>
      <dsp:spPr>
        <a:xfrm>
          <a:off x="1104880" y="14"/>
          <a:ext cx="5829313" cy="28658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07718-3AB0-4D8F-8030-32BC78F8B808}">
      <dsp:nvSpPr>
        <dsp:cNvPr id="0" name=""/>
        <dsp:cNvSpPr/>
      </dsp:nvSpPr>
      <dsp:spPr>
        <a:xfrm>
          <a:off x="1771648" y="2161083"/>
          <a:ext cx="124916" cy="1249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5D59D0-E502-41A5-A675-324EECD333BA}">
      <dsp:nvSpPr>
        <dsp:cNvPr id="0" name=""/>
        <dsp:cNvSpPr/>
      </dsp:nvSpPr>
      <dsp:spPr>
        <a:xfrm>
          <a:off x="1904430" y="2202340"/>
          <a:ext cx="895918" cy="11793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191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R&amp;D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DOE, USDA (ARS, NIFA), DOT, Academia, private partners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9008, NARA, AHB</a:t>
          </a:r>
          <a:endParaRPr lang="en-US" sz="900" kern="1200" dirty="0"/>
        </a:p>
      </dsp:txBody>
      <dsp:txXfrm>
        <a:off x="1904430" y="2202340"/>
        <a:ext cx="895918" cy="1179349"/>
      </dsp:txXfrm>
    </dsp:sp>
    <dsp:sp modelId="{CABDD815-8246-40DC-BBEF-2A84A11666F2}">
      <dsp:nvSpPr>
        <dsp:cNvPr id="0" name=""/>
        <dsp:cNvSpPr/>
      </dsp:nvSpPr>
      <dsp:spPr>
        <a:xfrm>
          <a:off x="2610370" y="1543049"/>
          <a:ext cx="195521" cy="1955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C273E8-DB4F-44AC-97D1-FEA8C54C3582}">
      <dsp:nvSpPr>
        <dsp:cNvPr id="0" name=""/>
        <dsp:cNvSpPr/>
      </dsp:nvSpPr>
      <dsp:spPr>
        <a:xfrm>
          <a:off x="2708130" y="1747166"/>
          <a:ext cx="901571" cy="1422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603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Deployment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Technical Assistance, Regional Planning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DOE grant, RBEG, RBOG, Cooperative Development</a:t>
          </a:r>
          <a:endParaRPr lang="en-US" sz="900" kern="1200" dirty="0"/>
        </a:p>
      </dsp:txBody>
      <dsp:txXfrm>
        <a:off x="2708130" y="1747166"/>
        <a:ext cx="901571" cy="1422283"/>
      </dsp:txXfrm>
    </dsp:sp>
    <dsp:sp modelId="{C23E6DC4-1E3D-47B9-909D-96C87C60CF7B}">
      <dsp:nvSpPr>
        <dsp:cNvPr id="0" name=""/>
        <dsp:cNvSpPr/>
      </dsp:nvSpPr>
      <dsp:spPr>
        <a:xfrm>
          <a:off x="3479354" y="1131409"/>
          <a:ext cx="260695" cy="26069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FFAAE-7ED9-4EA3-8CFF-EBD28E1D6219}">
      <dsp:nvSpPr>
        <dsp:cNvPr id="0" name=""/>
        <dsp:cNvSpPr/>
      </dsp:nvSpPr>
      <dsp:spPr>
        <a:xfrm>
          <a:off x="3638465" y="1261757"/>
          <a:ext cx="1219281" cy="1907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3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Pilot + Demonstration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ARS Regional Centers, DOE, DOT, DOD, Industry, Academia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/>
        </a:p>
      </dsp:txBody>
      <dsp:txXfrm>
        <a:off x="3638465" y="1261757"/>
        <a:ext cx="1219281" cy="1907693"/>
      </dsp:txXfrm>
    </dsp:sp>
    <dsp:sp modelId="{E4535DAC-3BBD-4EA2-BEB2-7E9DD32ACD79}">
      <dsp:nvSpPr>
        <dsp:cNvPr id="0" name=""/>
        <dsp:cNvSpPr/>
      </dsp:nvSpPr>
      <dsp:spPr>
        <a:xfrm>
          <a:off x="4489549" y="726788"/>
          <a:ext cx="336731" cy="3367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A6FEA3-85F0-4442-BC76-227AF4B6B056}">
      <dsp:nvSpPr>
        <dsp:cNvPr id="0" name=""/>
        <dsp:cNvSpPr/>
      </dsp:nvSpPr>
      <dsp:spPr>
        <a:xfrm>
          <a:off x="4657915" y="895154"/>
          <a:ext cx="1086231" cy="22742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427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First-of-a-kind Commercial Scale Up: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Section 9003 Biorefinery Guarantee, Lenders, Venture Capital, Mezzanine, Angel, etc.</a:t>
          </a:r>
        </a:p>
      </dsp:txBody>
      <dsp:txXfrm>
        <a:off x="4657915" y="895154"/>
        <a:ext cx="1086231" cy="2274296"/>
      </dsp:txXfrm>
    </dsp:sp>
    <dsp:sp modelId="{AB38DB83-FF79-4042-B0A6-5C908C1624F6}">
      <dsp:nvSpPr>
        <dsp:cNvPr id="0" name=""/>
        <dsp:cNvSpPr/>
      </dsp:nvSpPr>
      <dsp:spPr>
        <a:xfrm>
          <a:off x="5529615" y="456588"/>
          <a:ext cx="429061" cy="4290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05D1A-6E3B-4AE5-B9CB-95302594C8CF}">
      <dsp:nvSpPr>
        <dsp:cNvPr id="0" name=""/>
        <dsp:cNvSpPr/>
      </dsp:nvSpPr>
      <dsp:spPr>
        <a:xfrm>
          <a:off x="5744146" y="671119"/>
          <a:ext cx="1086231" cy="2498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351" tIns="0" rIns="0" bIns="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Commercial Replication</a:t>
          </a:r>
          <a:endParaRPr lang="en-US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USDA B&amp;I and REAP guarantee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Private Investment</a:t>
          </a: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900" kern="1200" dirty="0" smtClean="0"/>
            <a:t>Commercial Lenders</a:t>
          </a:r>
          <a:endParaRPr lang="en-US" sz="900" kern="1200" dirty="0"/>
        </a:p>
      </dsp:txBody>
      <dsp:txXfrm>
        <a:off x="5744146" y="671119"/>
        <a:ext cx="1086231" cy="24983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6906A-F1F4-456D-84E3-3331F05DC077}">
      <dsp:nvSpPr>
        <dsp:cNvPr id="0" name=""/>
        <dsp:cNvSpPr/>
      </dsp:nvSpPr>
      <dsp:spPr>
        <a:xfrm>
          <a:off x="6770681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5B189-866B-4752-8EAF-497515EF3CEA}">
      <dsp:nvSpPr>
        <dsp:cNvPr id="0" name=""/>
        <dsp:cNvSpPr/>
      </dsp:nvSpPr>
      <dsp:spPr>
        <a:xfrm>
          <a:off x="6491277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105CC-8DCC-4A55-ACB6-C59F1396F291}">
      <dsp:nvSpPr>
        <dsp:cNvPr id="0" name=""/>
        <dsp:cNvSpPr/>
      </dsp:nvSpPr>
      <dsp:spPr>
        <a:xfrm>
          <a:off x="6211873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E1FC12-A115-4DB8-924B-5D37478E5BA5}">
      <dsp:nvSpPr>
        <dsp:cNvPr id="0" name=""/>
        <dsp:cNvSpPr/>
      </dsp:nvSpPr>
      <dsp:spPr>
        <a:xfrm>
          <a:off x="5933000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85576-DA34-45CF-8FEB-8DE15CB68032}">
      <dsp:nvSpPr>
        <dsp:cNvPr id="0" name=""/>
        <dsp:cNvSpPr/>
      </dsp:nvSpPr>
      <dsp:spPr>
        <a:xfrm>
          <a:off x="5653596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95581-AAED-4C71-BBAF-FD03C3DF4628}">
      <dsp:nvSpPr>
        <dsp:cNvPr id="0" name=""/>
        <dsp:cNvSpPr/>
      </dsp:nvSpPr>
      <dsp:spPr>
        <a:xfrm>
          <a:off x="5221741" y="2024653"/>
          <a:ext cx="304900" cy="305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CCEBE5-0BA2-4B00-9B17-77F321173185}">
      <dsp:nvSpPr>
        <dsp:cNvPr id="0" name=""/>
        <dsp:cNvSpPr/>
      </dsp:nvSpPr>
      <dsp:spPr>
        <a:xfrm>
          <a:off x="6522086" y="1785823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36F56-0198-4FD8-8CC5-9743D68DBF79}">
      <dsp:nvSpPr>
        <dsp:cNvPr id="0" name=""/>
        <dsp:cNvSpPr/>
      </dsp:nvSpPr>
      <dsp:spPr>
        <a:xfrm>
          <a:off x="6522086" y="241830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3F481-F74B-41B2-ACC5-3A9DEF7E9191}">
      <dsp:nvSpPr>
        <dsp:cNvPr id="0" name=""/>
        <dsp:cNvSpPr/>
      </dsp:nvSpPr>
      <dsp:spPr>
        <a:xfrm>
          <a:off x="6658069" y="1923040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E3CAEA-271B-49D8-A741-3E26CA11DB4C}">
      <dsp:nvSpPr>
        <dsp:cNvPr id="0" name=""/>
        <dsp:cNvSpPr/>
      </dsp:nvSpPr>
      <dsp:spPr>
        <a:xfrm>
          <a:off x="6667100" y="2282285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7D6865-7D3A-45C0-A642-1D6B32338D8E}">
      <dsp:nvSpPr>
        <dsp:cNvPr id="0" name=""/>
        <dsp:cNvSpPr/>
      </dsp:nvSpPr>
      <dsp:spPr>
        <a:xfrm>
          <a:off x="3551691" y="1405375"/>
          <a:ext cx="1543627" cy="154379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First-of-a-kind Commercial Scale Biorefinery  </a:t>
          </a:r>
          <a:endParaRPr lang="en-US" sz="1500" kern="1200" dirty="0"/>
        </a:p>
      </dsp:txBody>
      <dsp:txXfrm>
        <a:off x="3777750" y="1631458"/>
        <a:ext cx="1091509" cy="1091626"/>
      </dsp:txXfrm>
    </dsp:sp>
    <dsp:sp modelId="{32C76804-CA18-4CF9-B40A-5A09124F8BC2}">
      <dsp:nvSpPr>
        <dsp:cNvPr id="0" name=""/>
        <dsp:cNvSpPr/>
      </dsp:nvSpPr>
      <dsp:spPr>
        <a:xfrm>
          <a:off x="4171055" y="982922"/>
          <a:ext cx="304900" cy="305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5F97F-2620-450C-84A4-E9FB0B62C996}">
      <dsp:nvSpPr>
        <dsp:cNvPr id="0" name=""/>
        <dsp:cNvSpPr/>
      </dsp:nvSpPr>
      <dsp:spPr>
        <a:xfrm>
          <a:off x="3979296" y="801700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4002F-0912-4A74-8FE2-CC76DCACDED1}">
      <dsp:nvSpPr>
        <dsp:cNvPr id="0" name=""/>
        <dsp:cNvSpPr/>
      </dsp:nvSpPr>
      <dsp:spPr>
        <a:xfrm>
          <a:off x="3764697" y="57807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EDA71-6624-4DED-9FDC-1914DCDD1FB6}">
      <dsp:nvSpPr>
        <dsp:cNvPr id="0" name=""/>
        <dsp:cNvSpPr/>
      </dsp:nvSpPr>
      <dsp:spPr>
        <a:xfrm>
          <a:off x="3551691" y="388048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4C8F9-28F6-4C8C-BF35-4760CE8F5A23}">
      <dsp:nvSpPr>
        <dsp:cNvPr id="0" name=""/>
        <dsp:cNvSpPr/>
      </dsp:nvSpPr>
      <dsp:spPr>
        <a:xfrm>
          <a:off x="3226074" y="388048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ADD11A-2919-4D19-A3CE-A5677A27F569}">
      <dsp:nvSpPr>
        <dsp:cNvPr id="0" name=""/>
        <dsp:cNvSpPr/>
      </dsp:nvSpPr>
      <dsp:spPr>
        <a:xfrm>
          <a:off x="2899926" y="388048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F41313-5B03-4F98-BE9F-1B0099ABF476}">
      <dsp:nvSpPr>
        <dsp:cNvPr id="0" name=""/>
        <dsp:cNvSpPr/>
      </dsp:nvSpPr>
      <dsp:spPr>
        <a:xfrm>
          <a:off x="2574308" y="388048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73BBA-14C0-4794-8D64-9DAE4DA36501}">
      <dsp:nvSpPr>
        <dsp:cNvPr id="0" name=""/>
        <dsp:cNvSpPr/>
      </dsp:nvSpPr>
      <dsp:spPr>
        <a:xfrm>
          <a:off x="2248691" y="388048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5DB6D-9299-4586-8D8A-97051A608A69}">
      <dsp:nvSpPr>
        <dsp:cNvPr id="0" name=""/>
        <dsp:cNvSpPr/>
      </dsp:nvSpPr>
      <dsp:spPr>
        <a:xfrm>
          <a:off x="1923074" y="388048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9F1FF2-D907-4B63-B7EF-9DB14558312A}">
      <dsp:nvSpPr>
        <dsp:cNvPr id="0" name=""/>
        <dsp:cNvSpPr/>
      </dsp:nvSpPr>
      <dsp:spPr>
        <a:xfrm>
          <a:off x="1919887" y="0"/>
          <a:ext cx="1786911" cy="392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Technology Phase:  R&amp;D, Deployment, Pilot , Demonstration</a:t>
          </a:r>
          <a:endParaRPr lang="en-US" sz="900" kern="1200" dirty="0"/>
        </a:p>
      </dsp:txBody>
      <dsp:txXfrm>
        <a:off x="1919887" y="0"/>
        <a:ext cx="1786911" cy="392449"/>
      </dsp:txXfrm>
    </dsp:sp>
    <dsp:sp modelId="{10DCDE94-6443-48B1-9AC8-DB237E21B312}">
      <dsp:nvSpPr>
        <dsp:cNvPr id="0" name=""/>
        <dsp:cNvSpPr/>
      </dsp:nvSpPr>
      <dsp:spPr>
        <a:xfrm>
          <a:off x="3436424" y="1273759"/>
          <a:ext cx="304900" cy="305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B6B9D-C8B1-4FED-BBBD-CBC05C762119}">
      <dsp:nvSpPr>
        <dsp:cNvPr id="0" name=""/>
        <dsp:cNvSpPr/>
      </dsp:nvSpPr>
      <dsp:spPr>
        <a:xfrm>
          <a:off x="3240947" y="1112539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4608D6-A8FA-4393-A553-F05F143D9E3D}">
      <dsp:nvSpPr>
        <dsp:cNvPr id="0" name=""/>
        <dsp:cNvSpPr/>
      </dsp:nvSpPr>
      <dsp:spPr>
        <a:xfrm>
          <a:off x="2915330" y="1112539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205284-B2BF-406B-A136-3288624ECE7E}">
      <dsp:nvSpPr>
        <dsp:cNvPr id="0" name=""/>
        <dsp:cNvSpPr/>
      </dsp:nvSpPr>
      <dsp:spPr>
        <a:xfrm>
          <a:off x="2589713" y="1112539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59B7C-1C24-41B0-83EA-018627630F1B}">
      <dsp:nvSpPr>
        <dsp:cNvPr id="0" name=""/>
        <dsp:cNvSpPr/>
      </dsp:nvSpPr>
      <dsp:spPr>
        <a:xfrm>
          <a:off x="2264096" y="1112539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ED7A01-4C78-4371-BFC3-5883B19A4A42}">
      <dsp:nvSpPr>
        <dsp:cNvPr id="0" name=""/>
        <dsp:cNvSpPr/>
      </dsp:nvSpPr>
      <dsp:spPr>
        <a:xfrm>
          <a:off x="1937947" y="1112539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97C01A-F2F3-4CCF-AF49-E6CF51B35CA5}">
      <dsp:nvSpPr>
        <dsp:cNvPr id="0" name=""/>
        <dsp:cNvSpPr/>
      </dsp:nvSpPr>
      <dsp:spPr>
        <a:xfrm>
          <a:off x="1612330" y="1112539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76B867-1A45-432F-AE46-27ECDEACE9D8}">
      <dsp:nvSpPr>
        <dsp:cNvPr id="0" name=""/>
        <dsp:cNvSpPr/>
      </dsp:nvSpPr>
      <dsp:spPr>
        <a:xfrm>
          <a:off x="1611268" y="719289"/>
          <a:ext cx="1786911" cy="392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Driving Initiatives: Farm Bill, BioPreferred, EISA, RFS 1 +2, Copenhagen, MOU</a:t>
          </a:r>
          <a:endParaRPr lang="en-US" sz="900" kern="1200" dirty="0"/>
        </a:p>
      </dsp:txBody>
      <dsp:txXfrm>
        <a:off x="1611268" y="719289"/>
        <a:ext cx="1786911" cy="392449"/>
      </dsp:txXfrm>
    </dsp:sp>
    <dsp:sp modelId="{8DB8914D-3064-4713-8317-54BEB958B91D}">
      <dsp:nvSpPr>
        <dsp:cNvPr id="0" name=""/>
        <dsp:cNvSpPr/>
      </dsp:nvSpPr>
      <dsp:spPr>
        <a:xfrm>
          <a:off x="3119837" y="2024653"/>
          <a:ext cx="304900" cy="305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CC7321-73D7-4885-8BA2-D4B91960C015}">
      <dsp:nvSpPr>
        <dsp:cNvPr id="0" name=""/>
        <dsp:cNvSpPr/>
      </dsp:nvSpPr>
      <dsp:spPr>
        <a:xfrm>
          <a:off x="2818123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3B7482-4ABD-4DD6-909D-EDAF965483A1}">
      <dsp:nvSpPr>
        <dsp:cNvPr id="0" name=""/>
        <dsp:cNvSpPr/>
      </dsp:nvSpPr>
      <dsp:spPr>
        <a:xfrm>
          <a:off x="2516940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4C63F3-4C58-4112-AB86-11D24505A615}">
      <dsp:nvSpPr>
        <dsp:cNvPr id="0" name=""/>
        <dsp:cNvSpPr/>
      </dsp:nvSpPr>
      <dsp:spPr>
        <a:xfrm>
          <a:off x="2215226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388569-B8CD-44AC-9A3E-45945FB45A0A}">
      <dsp:nvSpPr>
        <dsp:cNvPr id="0" name=""/>
        <dsp:cNvSpPr/>
      </dsp:nvSpPr>
      <dsp:spPr>
        <a:xfrm>
          <a:off x="1914044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73503-CDB2-4ABF-BD8B-F8BF73211FC2}">
      <dsp:nvSpPr>
        <dsp:cNvPr id="0" name=""/>
        <dsp:cNvSpPr/>
      </dsp:nvSpPr>
      <dsp:spPr>
        <a:xfrm>
          <a:off x="1612330" y="2101062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D6CA4-163A-45A3-AA63-EE3B12ABB642}">
      <dsp:nvSpPr>
        <dsp:cNvPr id="0" name=""/>
        <dsp:cNvSpPr/>
      </dsp:nvSpPr>
      <dsp:spPr>
        <a:xfrm>
          <a:off x="1611268" y="1710613"/>
          <a:ext cx="1351338" cy="392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Development:  Feedstock + Conversion Technology Platforms</a:t>
          </a:r>
          <a:endParaRPr lang="en-US" sz="900" kern="1200" dirty="0"/>
        </a:p>
      </dsp:txBody>
      <dsp:txXfrm>
        <a:off x="1611268" y="1710613"/>
        <a:ext cx="1351338" cy="392449"/>
      </dsp:txXfrm>
    </dsp:sp>
    <dsp:sp modelId="{46EE36EA-2D2A-4223-877E-32C97DBCBA6B}">
      <dsp:nvSpPr>
        <dsp:cNvPr id="0" name=""/>
        <dsp:cNvSpPr/>
      </dsp:nvSpPr>
      <dsp:spPr>
        <a:xfrm>
          <a:off x="3436424" y="2763545"/>
          <a:ext cx="304900" cy="305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8A82DB-5E8D-4CFB-A647-9AABBD8D0166}">
      <dsp:nvSpPr>
        <dsp:cNvPr id="0" name=""/>
        <dsp:cNvSpPr/>
      </dsp:nvSpPr>
      <dsp:spPr>
        <a:xfrm>
          <a:off x="3240947" y="3073984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26F85D-424D-4754-B747-FCAB050FEF08}">
      <dsp:nvSpPr>
        <dsp:cNvPr id="0" name=""/>
        <dsp:cNvSpPr/>
      </dsp:nvSpPr>
      <dsp:spPr>
        <a:xfrm>
          <a:off x="2915330" y="3073984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1E03B9-952D-4C0D-AF71-9F7C616DC670}">
      <dsp:nvSpPr>
        <dsp:cNvPr id="0" name=""/>
        <dsp:cNvSpPr/>
      </dsp:nvSpPr>
      <dsp:spPr>
        <a:xfrm>
          <a:off x="2589713" y="3073984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580CF-6779-4C04-AB60-08EED102CFA4}">
      <dsp:nvSpPr>
        <dsp:cNvPr id="0" name=""/>
        <dsp:cNvSpPr/>
      </dsp:nvSpPr>
      <dsp:spPr>
        <a:xfrm>
          <a:off x="2264096" y="3073984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9E1C93-3AEB-4AB8-8922-DDF729BE62BB}">
      <dsp:nvSpPr>
        <dsp:cNvPr id="0" name=""/>
        <dsp:cNvSpPr/>
      </dsp:nvSpPr>
      <dsp:spPr>
        <a:xfrm>
          <a:off x="1937947" y="3073984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8A1FF-1772-49B5-9BA9-C0F7E7D64868}">
      <dsp:nvSpPr>
        <dsp:cNvPr id="0" name=""/>
        <dsp:cNvSpPr/>
      </dsp:nvSpPr>
      <dsp:spPr>
        <a:xfrm>
          <a:off x="1612330" y="3073984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75A164-8301-4603-8A47-947E02CEA994}">
      <dsp:nvSpPr>
        <dsp:cNvPr id="0" name=""/>
        <dsp:cNvSpPr/>
      </dsp:nvSpPr>
      <dsp:spPr>
        <a:xfrm>
          <a:off x="1611268" y="2680735"/>
          <a:ext cx="1786911" cy="392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Funding Partners:  Federal, State, Industry, Academia, VC, Private</a:t>
          </a:r>
          <a:endParaRPr lang="en-US" sz="900" kern="1200" dirty="0"/>
        </a:p>
      </dsp:txBody>
      <dsp:txXfrm>
        <a:off x="1611268" y="2680735"/>
        <a:ext cx="1786911" cy="392449"/>
      </dsp:txXfrm>
    </dsp:sp>
    <dsp:sp modelId="{EAD80F66-6FB3-468C-974A-9B4318EE9769}">
      <dsp:nvSpPr>
        <dsp:cNvPr id="0" name=""/>
        <dsp:cNvSpPr/>
      </dsp:nvSpPr>
      <dsp:spPr>
        <a:xfrm>
          <a:off x="4171055" y="3040780"/>
          <a:ext cx="304900" cy="3052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4348E4-74D6-4FDC-9461-94B1F3F9867C}">
      <dsp:nvSpPr>
        <dsp:cNvPr id="0" name=""/>
        <dsp:cNvSpPr/>
      </dsp:nvSpPr>
      <dsp:spPr>
        <a:xfrm>
          <a:off x="4017542" y="3350418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B09A1-A224-4646-9F38-F61A4130272E}">
      <dsp:nvSpPr>
        <dsp:cNvPr id="0" name=""/>
        <dsp:cNvSpPr/>
      </dsp:nvSpPr>
      <dsp:spPr>
        <a:xfrm>
          <a:off x="3798693" y="3596849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C179F3-76E6-46C3-B14C-490DDE3EB423}">
      <dsp:nvSpPr>
        <dsp:cNvPr id="0" name=""/>
        <dsp:cNvSpPr/>
      </dsp:nvSpPr>
      <dsp:spPr>
        <a:xfrm>
          <a:off x="3551691" y="3848080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55131-2E11-48AA-8825-4CC61D6546D6}">
      <dsp:nvSpPr>
        <dsp:cNvPr id="0" name=""/>
        <dsp:cNvSpPr/>
      </dsp:nvSpPr>
      <dsp:spPr>
        <a:xfrm>
          <a:off x="3226074" y="3848080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6167A-5B7C-4344-86E1-AEFDB16E17C6}">
      <dsp:nvSpPr>
        <dsp:cNvPr id="0" name=""/>
        <dsp:cNvSpPr/>
      </dsp:nvSpPr>
      <dsp:spPr>
        <a:xfrm>
          <a:off x="2899926" y="3848080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D9016-A271-4779-AD58-52B54822C9EA}">
      <dsp:nvSpPr>
        <dsp:cNvPr id="0" name=""/>
        <dsp:cNvSpPr/>
      </dsp:nvSpPr>
      <dsp:spPr>
        <a:xfrm>
          <a:off x="2574308" y="3848080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F809B-B91C-4D82-9670-FB922BFAE61E}">
      <dsp:nvSpPr>
        <dsp:cNvPr id="0" name=""/>
        <dsp:cNvSpPr/>
      </dsp:nvSpPr>
      <dsp:spPr>
        <a:xfrm>
          <a:off x="2248691" y="3848080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9265FE-9D4A-462A-BC48-9BEEB5F9A7A5}">
      <dsp:nvSpPr>
        <dsp:cNvPr id="0" name=""/>
        <dsp:cNvSpPr/>
      </dsp:nvSpPr>
      <dsp:spPr>
        <a:xfrm>
          <a:off x="1923074" y="3848080"/>
          <a:ext cx="152450" cy="1524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AD27A-E11C-4BD3-BF62-379A4B8E6BBC}">
      <dsp:nvSpPr>
        <dsp:cNvPr id="0" name=""/>
        <dsp:cNvSpPr/>
      </dsp:nvSpPr>
      <dsp:spPr>
        <a:xfrm>
          <a:off x="1919887" y="3454431"/>
          <a:ext cx="1786911" cy="392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Certifications: ASTM, Military, European/International Standards</a:t>
          </a:r>
          <a:endParaRPr lang="en-US" sz="900" kern="1200" dirty="0"/>
        </a:p>
      </dsp:txBody>
      <dsp:txXfrm>
        <a:off x="1919887" y="3454431"/>
        <a:ext cx="1786911" cy="3924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D4927-7700-433B-9B24-C1783262F9D0}">
      <dsp:nvSpPr>
        <dsp:cNvPr id="0" name=""/>
        <dsp:cNvSpPr/>
      </dsp:nvSpPr>
      <dsp:spPr>
        <a:xfrm>
          <a:off x="-3121559" y="-290006"/>
          <a:ext cx="3723264" cy="3723264"/>
        </a:xfrm>
        <a:prstGeom prst="blockArc">
          <a:avLst>
            <a:gd name="adj1" fmla="val 18900000"/>
            <a:gd name="adj2" fmla="val 2700000"/>
            <a:gd name="adj3" fmla="val 580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F7FAB5-CC02-486C-A777-97939BC1BEFA}">
      <dsp:nvSpPr>
        <dsp:cNvPr id="0" name=""/>
        <dsp:cNvSpPr/>
      </dsp:nvSpPr>
      <dsp:spPr>
        <a:xfrm>
          <a:off x="264248" y="363085"/>
          <a:ext cx="1910924" cy="345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5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Commercial Technology Replication</a:t>
          </a:r>
          <a:endParaRPr lang="en-US" sz="1100" kern="1200" dirty="0"/>
        </a:p>
      </dsp:txBody>
      <dsp:txXfrm>
        <a:off x="264248" y="363085"/>
        <a:ext cx="1910924" cy="345391"/>
      </dsp:txXfrm>
    </dsp:sp>
    <dsp:sp modelId="{EDD072B8-6564-47F2-A960-B8CDB169AB7D}">
      <dsp:nvSpPr>
        <dsp:cNvPr id="0" name=""/>
        <dsp:cNvSpPr/>
      </dsp:nvSpPr>
      <dsp:spPr>
        <a:xfrm>
          <a:off x="48378" y="319911"/>
          <a:ext cx="431739" cy="4317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63D800-3F5A-4120-9F45-781C6BA327EB}">
      <dsp:nvSpPr>
        <dsp:cNvPr id="0" name=""/>
        <dsp:cNvSpPr/>
      </dsp:nvSpPr>
      <dsp:spPr>
        <a:xfrm>
          <a:off x="511746" y="881007"/>
          <a:ext cx="1663426" cy="345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5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Commercial Lenders</a:t>
          </a:r>
          <a:endParaRPr lang="en-US" sz="1100" kern="1200" dirty="0"/>
        </a:p>
      </dsp:txBody>
      <dsp:txXfrm>
        <a:off x="511746" y="881007"/>
        <a:ext cx="1663426" cy="345391"/>
      </dsp:txXfrm>
    </dsp:sp>
    <dsp:sp modelId="{DF7D58BB-02C7-44BB-857E-79AF8F4ED4BA}">
      <dsp:nvSpPr>
        <dsp:cNvPr id="0" name=""/>
        <dsp:cNvSpPr/>
      </dsp:nvSpPr>
      <dsp:spPr>
        <a:xfrm>
          <a:off x="295876" y="837833"/>
          <a:ext cx="431739" cy="4317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052938-37F8-4CCA-AD11-9E236079B823}">
      <dsp:nvSpPr>
        <dsp:cNvPr id="0" name=""/>
        <dsp:cNvSpPr/>
      </dsp:nvSpPr>
      <dsp:spPr>
        <a:xfrm>
          <a:off x="587708" y="1398929"/>
          <a:ext cx="1587465" cy="345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5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Manufacturing + Jobs</a:t>
          </a:r>
          <a:endParaRPr lang="en-US" sz="1100" kern="1200" dirty="0"/>
        </a:p>
      </dsp:txBody>
      <dsp:txXfrm>
        <a:off x="587708" y="1398929"/>
        <a:ext cx="1587465" cy="345391"/>
      </dsp:txXfrm>
    </dsp:sp>
    <dsp:sp modelId="{013C4224-142F-49D6-9910-65EE84FD0CF0}">
      <dsp:nvSpPr>
        <dsp:cNvPr id="0" name=""/>
        <dsp:cNvSpPr/>
      </dsp:nvSpPr>
      <dsp:spPr>
        <a:xfrm>
          <a:off x="371838" y="1355755"/>
          <a:ext cx="431739" cy="4317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574E52-FF00-4785-858B-C7B73F09F8CC}">
      <dsp:nvSpPr>
        <dsp:cNvPr id="0" name=""/>
        <dsp:cNvSpPr/>
      </dsp:nvSpPr>
      <dsp:spPr>
        <a:xfrm>
          <a:off x="511746" y="1916851"/>
          <a:ext cx="1663426" cy="345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5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Bioeconomy Expansion</a:t>
          </a:r>
          <a:endParaRPr lang="en-US" sz="1100" kern="1200" dirty="0"/>
        </a:p>
      </dsp:txBody>
      <dsp:txXfrm>
        <a:off x="511746" y="1916851"/>
        <a:ext cx="1663426" cy="345391"/>
      </dsp:txXfrm>
    </dsp:sp>
    <dsp:sp modelId="{A8AA83C0-DD64-4891-A850-B3D2BCC67907}">
      <dsp:nvSpPr>
        <dsp:cNvPr id="0" name=""/>
        <dsp:cNvSpPr/>
      </dsp:nvSpPr>
      <dsp:spPr>
        <a:xfrm>
          <a:off x="295876" y="1873677"/>
          <a:ext cx="431739" cy="4317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754F1-9010-4C89-BF96-BBAD0F094A3B}">
      <dsp:nvSpPr>
        <dsp:cNvPr id="0" name=""/>
        <dsp:cNvSpPr/>
      </dsp:nvSpPr>
      <dsp:spPr>
        <a:xfrm>
          <a:off x="264248" y="2434772"/>
          <a:ext cx="1910924" cy="3453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4155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Sustainability: Social, Economic, Environmental</a:t>
          </a:r>
          <a:endParaRPr lang="en-US" sz="1100" kern="1200" dirty="0"/>
        </a:p>
      </dsp:txBody>
      <dsp:txXfrm>
        <a:off x="264248" y="2434772"/>
        <a:ext cx="1910924" cy="345391"/>
      </dsp:txXfrm>
    </dsp:sp>
    <dsp:sp modelId="{59A6ED03-FC92-408D-BBA9-9E13B46E9F65}">
      <dsp:nvSpPr>
        <dsp:cNvPr id="0" name=""/>
        <dsp:cNvSpPr/>
      </dsp:nvSpPr>
      <dsp:spPr>
        <a:xfrm>
          <a:off x="48378" y="2391598"/>
          <a:ext cx="431739" cy="4317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ConvergingText">
  <dgm:title val="Converging Text"/>
  <dgm:desc val="Use to show multiple steps or parts that merge into a whole. Limited to one Level 1 shape that contains text and a maximum of five Level 2 shapes."/>
  <dgm:catLst>
    <dgm:cat type="process" pri="6500"/>
    <dgm:cat type="officeonline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clrData>
  <dgm:layoutNode name="Name0">
    <dgm:varLst>
      <dgm:chMax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vertAlign" val="mid"/>
          <dgm:param type="nodeVertAlign" val="mid"/>
          <dgm:param type="horzAlign" val="ctr"/>
        </dgm:alg>
      </dgm:if>
      <dgm:else name="Name3">
        <dgm:alg type="lin">
          <dgm:param type="linDir" val="fromR"/>
          <dgm:param type="vertAlign" val="mid"/>
          <dgm:param type="nodeVertAlign" val="mid"/>
          <dgm:param type="horzAlign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 val="65"/>
      <dgm:constr type="primFontSz" for="des" forName="Child1" op="equ" val="65"/>
      <dgm:constr type="primFontSz" for="des" forName="Child2" refType="primFontSz" refFor="des" refForName="Child1" op="equ"/>
      <dgm:constr type="primFontSz" for="des" forName="Child3" refType="primFontSz" refFor="des" refForName="Child1" op="equ"/>
      <dgm:constr type="primFontSz" for="des" forName="Child4" refType="primFontSz" refFor="des" refForName="Child1" op="equ"/>
      <dgm:constr type="primFontSz" for="des" forName="Child5" refType="primFontSz" refFor="des" refForName="Child1" op="equ"/>
      <dgm:constr type="primFontSz" for="des" forName="Child1" refType="primFontSz" refFor="des" refForName="Parent" op="lte"/>
      <dgm:constr type="primFontSz" for="des" forName="Child2" refType="primFontSz" refFor="des" refForName="Parent" op="lte"/>
      <dgm:constr type="primFontSz" for="des" forName="Child3" refType="primFontSz" refFor="des" refForName="Parent" op="lte"/>
      <dgm:constr type="primFontSz" for="des" forName="Child4" refType="primFontSz" refFor="des" refForName="Parent" op="lte"/>
      <dgm:constr type="primFontSz" for="des" forName="Child5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choose name="Name4">
          <dgm:if name="Name5" func="var" arg="dir" op="equ" val="norm">
            <dgm:choose name="Name6">
              <dgm:if name="Name7" axis="ch" ptType="node" func="cnt" op="equ" val="0">
                <dgm:alg type="composite">
                  <dgm:param type="ar" val="2.1059"/>
                </dgm:alg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l" for="ch" forName="ParentAccent1" refType="w" fact="0.9531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l" for="ch" forName="ParentAccent2" refType="w" fact="0.8734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l" for="ch" forName="ParentAccent3" refType="w" fact="0.7937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l" for="ch" forName="ParentAccent4" refType="w" fact="0.714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l" for="ch" forName="ParentAccent5" refType="w" fact="0.6343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l" for="ch" forName="ParentAccent6" refType="w" fact="0.5076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l" for="ch" forName="ParentAccent7" refType="w" fact="0.8766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l" for="ch" forName="ParentAccent8" refType="w" fact="0.8766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l" for="ch" forName="ParentAccent9" refType="w" fact="0.918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l" for="ch" forName="ParentAccent10" refType="w" fact="0.9213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8" axis="ch" ptType="node" func="cnt" op="equ" val="1">
                <dgm:alg type="composite">
                  <dgm:param type="ar" val="3.4411"/>
                </dgm:alg>
                <dgm:constrLst>
                  <dgm:constr type="l" for="ch" forName="Child1Accent1" refType="w" fact="0.284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l" for="ch" forName="Child1Accent2" refType="w" fact="0.2272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l" for="ch" forName="Child1Accent3" refType="w" fact="0.170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l" for="ch" forName="Child1Accent4" refType="w" fact="0.1137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l" for="ch" forName="Child1Accent5" refType="w" fact="0.057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l" for="ch" forName="Child1Accent6" refType="w" fact="0.0002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ParentAccent1" refType="w" fact="0.9713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l" for="ch" forName="ParentAccent2" refType="w" fact="0.9187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l" for="ch" forName="ParentAccent3" refType="w" fact="0.8661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l" for="ch" forName="ParentAccent4" refType="w" fact="0.8136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l" for="ch" forName="ParentAccent5" refType="w" fact="0.761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l" for="ch" forName="ParentAccent6" refType="w" fact="0.6797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l" for="ch" forName="ParentAccent7" refType="w" fact="0.924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l" for="ch" forName="ParentAccent8" refType="w" fact="0.924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l" for="ch" forName="ParentAccent9" refType="w" fact="0.9501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l" for="ch" forName="ParentAccent10" refType="w" fact="0.9518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l" for="ch" forName="Child1" refType="w" fact="0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l" for="ch" forName="Parent" refType="w" fact="0.3653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9" axis="ch" ptType="node" func="cnt" op="equ" val="2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1" refType="w" fact="0.3436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3068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245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842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l" for="ch" forName="Child2Accent5" refType="w" fact="0.1229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l" for="ch" forName="Child2Accent6" refType="w" fact="0.061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.0002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2" refType="w" fact="0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0" axis="ch" ptType="node" func="cnt" op="equ" val="3">
                <dgm:alg type="composite">
                  <dgm:param type="ar" val="2.1185"/>
                </dgm:alg>
                <dgm:constrLst>
                  <dgm:constr type="l" for="ch" forName="Child1Accent1" refType="w" fact="0.3436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l" for="ch" forName="Child1Accent2" refType="w" fact="0.3068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l" for="ch" forName="Child1Accent3" refType="w" fact="0.245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l" for="ch" forName="Child1Accent4" refType="w" fact="0.1842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l" for="ch" forName="Child1Accent5" refType="w" fact="0.1229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l" for="ch" forName="Child2Accent1" refType="w" fact="0.284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l" for="ch" forName="Child2Accent2" refType="w" fact="0.2272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l" for="ch" forName="Child2Accent3" refType="w" fact="0.170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l" for="ch" forName="Child2Accent4" refType="w" fact="0.1137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l" for="ch" forName="Child1Accent6" refType="w" fact="0.061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l" for="ch" forName="Child2Accent5" refType="w" fact="0.057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l" for="ch" forName="Child1Accent7" refType="w" fact="0.0002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2Accent6" refType="w" fact="0.0002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l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l" for="ch" forName="Child3Accent1" refType="w" fact="0.3436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l" for="ch" forName="Child3Accent2" refType="w" fact="0.3068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l" for="ch" forName="Child3Accent3" refType="w" fact="0.245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l" for="ch" forName="Child3Accent4" refType="w" fact="0.1842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l" for="ch" forName="Child3Accent5" refType="w" fact="0.1229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l" for="ch" forName="Child3Accent6" refType="w" fact="0.061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l" for="ch" forName="Child3Accent7" refType="w" fact="0.0002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l" for="ch" forName="ParentAccent1" refType="w" fact="0.9713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l" for="ch" forName="ParentAccent2" refType="w" fact="0.9187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l" for="ch" forName="ParentAccent3" refType="w" fact="0.8661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l" for="ch" forName="ParentAccent4" refType="w" fact="0.8136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l" for="ch" forName="ParentAccent5" refType="w" fact="0.761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l" for="ch" forName="ParentAccent6" refType="w" fact="0.6797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l" for="ch" forName="ParentAccent7" refType="w" fact="0.924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l" for="ch" forName="ParentAccent8" refType="w" fact="0.924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l" for="ch" forName="ParentAccent9" refType="w" fact="0.9501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l" for="ch" forName="ParentAccent10" refType="w" fact="0.9518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l" for="ch" forName="Child3" refType="w" fact="0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l" for="ch" forName="Child2" refType="w" fact="0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l" for="ch" forName="Child1" refType="w" fact="0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l" for="ch" forName="Parent" refType="w" fact="0.3653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1" axis="ch" ptType="node" func="cnt" op="equ" val="4">
                <dgm:alg type="composite">
                  <dgm:param type="ar" val="1.8304"/>
                </dgm:alg>
                <dgm:constrLst>
                  <dgm:constr type="l" for="ch" forName="Parent" refType="w" fact="0.3771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l" for="ch" forName="Child1Accent1" refType="w" fact="0.3904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l" for="ch" forName="Child1Accent3" refType="w" fact="0.3001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l" for="ch" forName="Child1Accent4" refType="w" fact="0.2418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l" for="ch" forName="Child1Accent5" refType="w" fact="0.183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l" for="ch" forName="Child1Accent6" refType="w" fact="0.1252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l" for="ch" forName="Child3Accent1" refType="w" fact="0.3158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l" for="ch" forName="Child3Accent2" refType="w" fact="0.2689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l" for="ch" forName="Child3Accent4" refType="w" fact="0.1614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l" for="ch" forName="Child3Accent5" refType="w" fact="0.1077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l" for="ch" forName="Child1Accent7" refType="w" fact="0.0668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l" for="ch" forName="Child3Accent6" refType="w" fact="0.0539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l" for="ch" forName="Child1Accent8" refType="w" fact="0.008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l" for="ch" forName="Child3Accent7" refType="w" fact="0.0002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l" for="ch" forName="Child4Accent1" refType="w" fact="0.3904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l" for="ch" forName="Child4Accent3" refType="w" fact="0.2998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l" for="ch" forName="Child4Accent4" refType="w" fact="0.241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l" for="ch" forName="Child4Accent5" refType="w" fact="0.1833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l" for="ch" forName="Child4Accent6" refType="w" fact="0.1251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l" for="ch" forName="Child4Accent7" refType="w" fact="0.0668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l" for="ch" forName="Child4Accent8" refType="w" fact="0.0086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l" for="ch" forName="Child2Accent1" refType="w" fact="0.3158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l" for="ch" forName="Child4Accent2" refType="w" fact="0.358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l" for="ch" forName="Child1Accent2" refType="w" fact="0.358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l" for="ch" forName="Child3Accent3" refType="w" fact="0.2151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l" for="ch" forName="Child2Accent2" refType="w" fact="0.2689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l" for="ch" forName="Child2Accent4" refType="w" fact="0.1614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l" for="ch" forName="Child2Accent5" refType="w" fact="0.1077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l" for="ch" forName="Child2Accent6" refType="w" fact="0.0539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l" for="ch" forName="Child2Accent7" refType="w" fact="0.0002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l" for="ch" forName="Child2Accent3" refType="w" fact="0.2151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l" for="ch" forName="ParentAccent1" refType="w" fact="0.9717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l" for="ch" forName="ParentAccent2" refType="w" fact="0.9199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l" for="ch" forName="ParentAccent3" refType="w" fact="0.8682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l" for="ch" forName="ParentAccent4" refType="w" fact="0.8164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l" for="ch" forName="ParentAccent5" refType="w" fact="0.7646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l" for="ch" forName="ParentAccent6" refType="w" fact="0.6846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l" for="ch" forName="ParentAccent7" refType="w" fact="0.9256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l" for="ch" forName="ParentAccent8" refType="w" fact="0.9256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l" for="ch" forName="ParentAccent9" refType="w" fact="0.9509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l" for="ch" forName="ParentAccent10" refType="w" fact="0.952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l" for="ch" forName="Child4" refType="w" fact="0.0081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l" for="ch" forName="Child3" refType="w" fact="0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l" for="ch" forName="Child2" refType="w" fact="0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l" for="ch" forName="Child1" refType="w" fact="0.0081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12">
                <dgm:alg type="composite">
                  <dgm:param type="ar" val="1.3278"/>
                </dgm:alg>
                <dgm:constrLst>
                  <dgm:constr type="l" for="ch" forName="Child2Accent1" refType="w" fact="0.3436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l" for="ch" forName="Child2Accent2" refType="w" fact="0.3068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l" for="ch" forName="Child2Accent3" refType="w" fact="0.245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l" for="ch" forName="Child2Accent4" refType="w" fact="0.1842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l" for="ch" forName="Child2Accent5" refType="w" fact="0.1229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l" for="ch" forName="Child3Accent1" refType="w" fact="0.284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l" for="ch" forName="Child3Accent2" refType="w" fact="0.2272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l" for="ch" forName="Child3Accent3" refType="w" fact="0.170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l" for="ch" forName="Child3Accent4" refType="w" fact="0.1137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l" for="ch" forName="Child2Accent6" refType="w" fact="0.061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l" for="ch" forName="Child3Accent5" refType="w" fact="0.057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l" for="ch" forName="Child2Accent7" refType="w" fact="0.0002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l" for="ch" forName="Child3Accent6" refType="w" fact="0.0002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l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l" for="ch" forName="Child4Accent1" refType="w" fact="0.3436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l" for="ch" forName="Child4Accent2" refType="w" fact="0.3068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l" for="ch" forName="Child4Accent3" refType="w" fact="0.245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l" for="ch" forName="Child4Accent4" refType="w" fact="0.1842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l" for="ch" forName="Child4Accent5" refType="w" fact="0.1229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l" for="ch" forName="Child4Accent6" refType="w" fact="0.061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l" for="ch" forName="Child4Accent7" refType="w" fact="0.0002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l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l" for="ch" forName="ParentAccent1" refType="w" fact="0.9713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l" for="ch" forName="ParentAccent2" refType="w" fact="0.9187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l" for="ch" forName="ParentAccent3" refType="w" fact="0.8661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l" for="ch" forName="ParentAccent4" refType="w" fact="0.8136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l" for="ch" forName="ParentAccent5" refType="w" fact="0.761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l" for="ch" forName="ParentAccent6" refType="w" fact="0.6797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l" for="ch" forName="ParentAccent7" refType="w" fact="0.924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l" for="ch" forName="ParentAccent8" refType="w" fact="0.924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l" for="ch" forName="ParentAccent9" refType="w" fact="0.9501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l" for="ch" forName="ParentAccent10" refType="w" fact="0.9518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l" for="ch" forName="Child1Accent1" refType="w" fact="0.4819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l" for="ch" forName="Child1Accent4" refType="w" fact="0.3653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l" for="ch" forName="Child1Accent5" refType="w" fact="0.304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l" for="ch" forName="Child1Accent6" refType="w" fact="0.2426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l" for="ch" forName="Child1Accent7" refType="w" fact="0.1813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l" for="ch" forName="Child1Accent8" refType="w" fact="0.12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l" for="ch" forName="Child1Accent9" refType="w" fact="0.0587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l" for="ch" forName="Child5Accent1" refType="w" fact="0.4819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l" for="ch" forName="Child5Accent4" refType="w" fact="0.3653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l" for="ch" forName="Child5Accent5" refType="w" fact="0.304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l" for="ch" forName="Child5Accent6" refType="w" fact="0.2426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l" for="ch" forName="Child5Accent7" refType="w" fact="0.1813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l" for="ch" forName="Child5Accent8" refType="w" fact="0.12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l" for="ch" forName="Child5Accent9" refType="w" fact="0.0587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l" for="ch" forName="Child5Accent2" refType="w" fact="0.453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l" for="ch" forName="Child5Accent3" refType="w" fact="0.4118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l" for="ch" forName="Child1Accent2" refType="w" fact="0.4458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l" for="ch" forName="Child1Accent3" refType="w" fact="0.4054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l" for="ch" forName="Child5" refType="w" fact="0.0581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l" for="ch" forName="Child4" refType="w" fact="0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l" for="ch" forName="Child3" refType="w" fact="0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l" for="ch" forName="Child2" refType="w" fact="0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l" for="ch" forName="Child1" refType="w" fact="0.0581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l" for="ch" forName="Parent" refType="w" fact="0.3653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if>
          <dgm:else name="Name13">
            <dgm:choose name="Name14">
              <dgm:if name="Name15" axis="ch" ptType="node" func="cnt" op="equ" val="0">
                <dgm:alg type="composite">
                  <dgm:param type="ar" val="2.1059"/>
                </dgm:alg>
                <dgm:constrLst>
                  <dgm:constr type="r" for="ch" forName="Parent" refType="w"/>
                  <dgm:constr type="t" for="ch" forName="Parent" refType="h" fact="0"/>
                  <dgm:constr type="w" for="ch" forName="Parent" refType="w" fact="0.4749"/>
                  <dgm:constr type="h" for="ch" forName="Parent" refType="h"/>
                  <dgm:constr type="r" for="ch" forName="ParentAccent1" refType="w" fact="0.0469"/>
                  <dgm:constr type="t" for="ch" forName="ParentAccent1" refType="h" fact="0.4506"/>
                  <dgm:constr type="w" for="ch" forName="ParentAccent1" refType="w" fact="0.0469"/>
                  <dgm:constr type="h" for="ch" forName="ParentAccent1" refType="h" fact="0.0988"/>
                  <dgm:constr type="r" for="ch" forName="ParentAccent2" refType="w" fact="0.1266"/>
                  <dgm:constr type="t" for="ch" forName="ParentAccent2" refType="h" fact="0.4506"/>
                  <dgm:constr type="w" for="ch" forName="ParentAccent2" refType="w" fact="0.0469"/>
                  <dgm:constr type="h" for="ch" forName="ParentAccent2" refType="h" fact="0.0988"/>
                  <dgm:constr type="r" for="ch" forName="ParentAccent3" refType="w" fact="0.2063"/>
                  <dgm:constr type="t" for="ch" forName="ParentAccent3" refType="h" fact="0.4506"/>
                  <dgm:constr type="w" for="ch" forName="ParentAccent3" refType="w" fact="0.0469"/>
                  <dgm:constr type="h" for="ch" forName="ParentAccent3" refType="h" fact="0.0988"/>
                  <dgm:constr type="r" for="ch" forName="ParentAccent4" refType="w" fact="0.286"/>
                  <dgm:constr type="t" for="ch" forName="ParentAccent4" refType="h" fact="0.4506"/>
                  <dgm:constr type="w" for="ch" forName="ParentAccent4" refType="w" fact="0.0469"/>
                  <dgm:constr type="h" for="ch" forName="ParentAccent4" refType="h" fact="0.0988"/>
                  <dgm:constr type="r" for="ch" forName="ParentAccent5" refType="w" fact="0.3657"/>
                  <dgm:constr type="t" for="ch" forName="ParentAccent5" refType="h" fact="0.4506"/>
                  <dgm:constr type="w" for="ch" forName="ParentAccent5" refType="w" fact="0.0469"/>
                  <dgm:constr type="h" for="ch" forName="ParentAccent5" refType="h" fact="0.0988"/>
                  <dgm:constr type="r" for="ch" forName="ParentAccent6" refType="w" fact="0.4924"/>
                  <dgm:constr type="t" for="ch" forName="ParentAccent6" refType="h" fact="0.4012"/>
                  <dgm:constr type="w" for="ch" forName="ParentAccent6" refType="w" fact="0.0939"/>
                  <dgm:constr type="h" for="ch" forName="ParentAccent6" refType="h" fact="0.1976"/>
                  <dgm:constr type="r" for="ch" forName="ParentAccent7" refType="w" fact="0.1234"/>
                  <dgm:constr type="t" for="ch" forName="ParentAccent7" refType="h" fact="0.2465"/>
                  <dgm:constr type="w" for="ch" forName="ParentAccent7" refType="w" fact="0.0469"/>
                  <dgm:constr type="h" for="ch" forName="ParentAccent7" refType="h" fact="0.0988"/>
                  <dgm:constr type="r" for="ch" forName="ParentAccent8" refType="w" fact="0.1234"/>
                  <dgm:constr type="t" for="ch" forName="ParentAccent8" refType="h" fact="0.6562"/>
                  <dgm:constr type="w" for="ch" forName="ParentAccent8" refType="w" fact="0.0469"/>
                  <dgm:constr type="h" for="ch" forName="ParentAccent8" refType="h" fact="0.0988"/>
                  <dgm:constr type="r" for="ch" forName="ParentAccent9" refType="w" fact="0.0815"/>
                  <dgm:constr type="t" for="ch" forName="ParentAccent9" refType="h" fact="0.3353"/>
                  <dgm:constr type="w" for="ch" forName="ParentAccent9" refType="w" fact="0.0469"/>
                  <dgm:constr type="h" for="ch" forName="ParentAccent9" refType="h" fact="0.0988"/>
                  <dgm:constr type="r" for="ch" forName="ParentAccent10" refType="w" fact="0.0787"/>
                  <dgm:constr type="t" for="ch" forName="ParentAccent10" refType="h" fact="0.5679"/>
                  <dgm:constr type="w" for="ch" forName="ParentAccent10" refType="w" fact="0.0469"/>
                  <dgm:constr type="h" for="ch" forName="ParentAccent10" refType="h" fact="0.0988"/>
                </dgm:constrLst>
              </dgm:if>
              <dgm:if name="Name16" axis="ch" ptType="node" func="cnt" op="equ" val="1">
                <dgm:alg type="composite">
                  <dgm:param type="ar" val="3.4411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r" for="ch" forName="Child1Accent1" refType="w" fact="0.716"/>
                  <dgm:constr type="t" for="ch" forName="Child1Accent1" refType="h" fact="0.4012"/>
                  <dgm:constr type="w" for="ch" forName="Child1Accent1" refType="w" fact="0.0574"/>
                  <dgm:constr type="h" for="ch" forName="Child1Accent1" refType="h" fact="0.1976"/>
                  <dgm:constr type="r" for="ch" forName="Child1Accent2" refType="w" fact="0.7728"/>
                  <dgm:constr type="t" for="ch" forName="Child1Accent2" refType="h" fact="0.4506"/>
                  <dgm:constr type="w" for="ch" forName="Child1Accent2" refType="w" fact="0.0287"/>
                  <dgm:constr type="h" for="ch" forName="Child1Accent2" refType="h" fact="0.0988"/>
                  <dgm:constr type="r" for="ch" forName="Child1Accent3" refType="w" fact="0.8295"/>
                  <dgm:constr type="t" for="ch" forName="Child1Accent3" refType="h" fact="0.4506"/>
                  <dgm:constr type="w" for="ch" forName="Child1Accent3" refType="w" fact="0.0287"/>
                  <dgm:constr type="h" for="ch" forName="Child1Accent3" refType="h" fact="0.0988"/>
                  <dgm:constr type="r" for="ch" forName="Child1Accent4" refType="w" fact="0.8863"/>
                  <dgm:constr type="t" for="ch" forName="Child1Accent4" refType="h" fact="0.4506"/>
                  <dgm:constr type="w" for="ch" forName="Child1Accent4" refType="w" fact="0.0287"/>
                  <dgm:constr type="h" for="ch" forName="Child1Accent4" refType="h" fact="0.0988"/>
                  <dgm:constr type="r" for="ch" forName="Child1Accent5" refType="w" fact="0.943"/>
                  <dgm:constr type="t" for="ch" forName="Child1Accent5" refType="h" fact="0.4506"/>
                  <dgm:constr type="w" for="ch" forName="Child1Accent5" refType="w" fact="0.0287"/>
                  <dgm:constr type="h" for="ch" forName="Child1Accent5" refType="h" fact="0.0988"/>
                  <dgm:constr type="r" for="ch" forName="Child1Accent6" refType="w" fact="0.9998"/>
                  <dgm:constr type="t" for="ch" forName="Child1Accent6" refType="h" fact="0.4506"/>
                  <dgm:constr type="w" for="ch" forName="Child1Accent6" refType="w" fact="0.0287"/>
                  <dgm:constr type="h" for="ch" forName="Child1Accent6" refType="h" fact="0.0988"/>
                  <dgm:constr type="l" for="ch" forName="Child1Accent7" refType="w" fact="0"/>
                  <dgm:constr type="t" for="ch" forName="Child1Accent7" refType="h" fact="0"/>
                  <dgm:constr type="w" for="ch" forName="Child1Accent7" refType="w" fact="0"/>
                  <dgm:constr type="h" for="ch" forName="Child1Accent7" refType="h" fact="0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ParentAccent1" refType="w" fact="0.0287"/>
                  <dgm:constr type="t" for="ch" forName="ParentAccent1" refType="h" fact="0.4506"/>
                  <dgm:constr type="w" for="ch" forName="ParentAccent1" refType="w" fact="0.0287"/>
                  <dgm:constr type="h" for="ch" forName="ParentAccent1" refType="h" fact="0.0988"/>
                  <dgm:constr type="r" for="ch" forName="ParentAccent2" refType="w" fact="0.0813"/>
                  <dgm:constr type="t" for="ch" forName="ParentAccent2" refType="h" fact="0.4506"/>
                  <dgm:constr type="w" for="ch" forName="ParentAccent2" refType="w" fact="0.0287"/>
                  <dgm:constr type="h" for="ch" forName="ParentAccent2" refType="h" fact="0.0988"/>
                  <dgm:constr type="r" for="ch" forName="ParentAccent3" refType="w" fact="0.1339"/>
                  <dgm:constr type="t" for="ch" forName="ParentAccent3" refType="h" fact="0.4506"/>
                  <dgm:constr type="w" for="ch" forName="ParentAccent3" refType="w" fact="0.0287"/>
                  <dgm:constr type="h" for="ch" forName="ParentAccent3" refType="h" fact="0.0988"/>
                  <dgm:constr type="r" for="ch" forName="ParentAccent4" refType="w" fact="0.1864"/>
                  <dgm:constr type="t" for="ch" forName="ParentAccent4" refType="h" fact="0.4506"/>
                  <dgm:constr type="w" for="ch" forName="ParentAccent4" refType="w" fact="0.0287"/>
                  <dgm:constr type="h" for="ch" forName="ParentAccent4" refType="h" fact="0.0988"/>
                  <dgm:constr type="r" for="ch" forName="ParentAccent5" refType="w" fact="0.239"/>
                  <dgm:constr type="t" for="ch" forName="ParentAccent5" refType="h" fact="0.4506"/>
                  <dgm:constr type="w" for="ch" forName="ParentAccent5" refType="w" fact="0.0287"/>
                  <dgm:constr type="h" for="ch" forName="ParentAccent5" refType="h" fact="0.0988"/>
                  <dgm:constr type="r" for="ch" forName="ParentAccent6" refType="w" fact="0.3203"/>
                  <dgm:constr type="t" for="ch" forName="ParentAccent6" refType="h" fact="0.4012"/>
                  <dgm:constr type="w" for="ch" forName="ParentAccent6" refType="w" fact="0.0574"/>
                  <dgm:constr type="h" for="ch" forName="ParentAccent6" refType="h" fact="0.1976"/>
                  <dgm:constr type="r" for="ch" forName="ParentAccent7" refType="w" fact="0.0755"/>
                  <dgm:constr type="t" for="ch" forName="ParentAccent7" refType="h" fact="0.2465"/>
                  <dgm:constr type="w" for="ch" forName="ParentAccent7" refType="w" fact="0.0287"/>
                  <dgm:constr type="h" for="ch" forName="ParentAccent7" refType="h" fact="0.0988"/>
                  <dgm:constr type="r" for="ch" forName="ParentAccent8" refType="w" fact="0.0755"/>
                  <dgm:constr type="t" for="ch" forName="ParentAccent8" refType="h" fact="0.6562"/>
                  <dgm:constr type="w" for="ch" forName="ParentAccent8" refType="w" fact="0.0287"/>
                  <dgm:constr type="h" for="ch" forName="ParentAccent8" refType="h" fact="0.0988"/>
                  <dgm:constr type="r" for="ch" forName="ParentAccent9" refType="w" fact="0.0499"/>
                  <dgm:constr type="t" for="ch" forName="ParentAccent9" refType="h" fact="0.3353"/>
                  <dgm:constr type="w" for="ch" forName="ParentAccent9" refType="w" fact="0.0287"/>
                  <dgm:constr type="h" for="ch" forName="ParentAccent9" refType="h" fact="0.0988"/>
                  <dgm:constr type="r" for="ch" forName="ParentAccent10" refType="w" fact="0.0482"/>
                  <dgm:constr type="t" for="ch" forName="ParentAccent10" refType="h" fact="0.5679"/>
                  <dgm:constr type="w" for="ch" forName="ParentAccent10" refType="w" fact="0.0287"/>
                  <dgm:constr type="h" for="ch" forName="ParentAccent10" refType="h" fact="0.0988"/>
                  <dgm:constr type="r" for="ch" forName="Child1" refType="w"/>
                  <dgm:constr type="t" for="ch" forName="Child1" refType="h" fact="0.1978"/>
                  <dgm:constr type="w" for="ch" forName="Child1" refType="w" fact="0.2544"/>
                  <dgm:constr type="h" for="ch" forName="Child1" refType="h" fact="0.2541"/>
                  <dgm:constr type="r" for="ch" forName="Parent" refType="w" fact="0.6347"/>
                  <dgm:constr type="t" for="ch" forName="Parent" refType="h" fact="0"/>
                  <dgm:constr type="w" for="ch" forName="Parent" refType="w" fact="0.2906"/>
                  <dgm:constr type="h" for="ch" forName="Parent" refType="h"/>
                </dgm:constrLst>
              </dgm:if>
              <dgm:if name="Name17" axis="ch" ptType="node" func="cnt" op="equ" val="2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2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l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l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6564"/>
                  <dgm:constr type="t" for="ch" forName="Child2Accent1" refType="h" fact="0.8153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6932"/>
                  <dgm:constr type="t" for="ch" forName="Child2Accent2" refType="h" fact="0.9392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7545"/>
                  <dgm:constr type="t" for="ch" forName="Child2Accent3" refType="h" fact="0.9392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158"/>
                  <dgm:constr type="t" for="ch" forName="Child2Accent4" refType="h" fact="0.9392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8771"/>
                  <dgm:constr type="t" for="ch" forName="Child2Accent5" refType="h" fact="0.9392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385"/>
                  <dgm:constr type="t" for="ch" forName="Child2Accent6" refType="h" fact="0.9392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.9998"/>
                  <dgm:constr type="t" for="ch" forName="Child2Accent7" refType="h" fact="0.9392"/>
                  <dgm:constr type="w" for="ch" forName="Child2Accent7" refType="w" fact="0.0287"/>
                  <dgm:constr type="h" for="ch" forName="Child2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2" refType="w"/>
                  <dgm:constr type="t" for="ch" forName="Child2" refType="h" fact="0.7822"/>
                  <dgm:constr type="w" for="ch" forName="Child2" refType="w" fact="0.336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8" axis="ch" ptType="node" func="cnt" op="equ" val="3">
                <dgm:alg type="composite">
                  <dgm:param type="ar" val="2.1185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r" for="ch" forName="Child1Accent1" refType="w" fact="0.6564"/>
                  <dgm:constr type="t" for="ch" forName="Child1Accent1" refType="h" fact="0.2211"/>
                  <dgm:constr type="w" for="ch" forName="Child1Accent1" refType="w" fact="0.0574"/>
                  <dgm:constr type="h" for="ch" forName="Child1Accent1" refType="h" fact="0.1217"/>
                  <dgm:constr type="r" for="ch" forName="Child1Accent2" refType="w" fact="0.6932"/>
                  <dgm:constr type="t" for="ch" forName="Child1Accent2" refType="h" fact="0.1569"/>
                  <dgm:constr type="w" for="ch" forName="Child1Accent2" refType="w" fact="0.0287"/>
                  <dgm:constr type="h" for="ch" forName="Child1Accent2" refType="h" fact="0.0608"/>
                  <dgm:constr type="r" for="ch" forName="Child1Accent3" refType="w" fact="0.7545"/>
                  <dgm:constr type="t" for="ch" forName="Child1Accent3" refType="h" fact="0.1569"/>
                  <dgm:constr type="w" for="ch" forName="Child1Accent3" refType="w" fact="0.0287"/>
                  <dgm:constr type="h" for="ch" forName="Child1Accent3" refType="h" fact="0.0608"/>
                  <dgm:constr type="r" for="ch" forName="Child1Accent4" refType="w" fact="0.8158"/>
                  <dgm:constr type="t" for="ch" forName="Child1Accent4" refType="h" fact="0.1569"/>
                  <dgm:constr type="w" for="ch" forName="Child1Accent4" refType="w" fact="0.0287"/>
                  <dgm:constr type="h" for="ch" forName="Child1Accent4" refType="h" fact="0.0608"/>
                  <dgm:constr type="r" for="ch" forName="Child1Accent5" refType="w" fact="0.8771"/>
                  <dgm:constr type="t" for="ch" forName="Child1Accent5" refType="h" fact="0.1569"/>
                  <dgm:constr type="w" for="ch" forName="Child1Accent5" refType="w" fact="0.0287"/>
                  <dgm:constr type="h" for="ch" forName="Child1Accent5" refType="h" fact="0.0608"/>
                  <dgm:constr type="r" for="ch" forName="Child1Accent6" refType="w" fact="0.9385"/>
                  <dgm:constr type="t" for="ch" forName="Child1Accent6" refType="h" fact="0.1569"/>
                  <dgm:constr type="w" for="ch" forName="Child1Accent6" refType="w" fact="0.0287"/>
                  <dgm:constr type="h" for="ch" forName="Child1Accent6" refType="h" fact="0.0608"/>
                  <dgm:constr type="r" for="ch" forName="Child1Accent7" refType="w" fact="0.9998"/>
                  <dgm:constr type="t" for="ch" forName="Child1Accent7" refType="h" fact="0.1569"/>
                  <dgm:constr type="w" for="ch" forName="Child1Accent7" refType="w" fact="0.0287"/>
                  <dgm:constr type="h" for="ch" forName="Child1Accent7" refType="h" fact="0.0608"/>
                  <dgm:constr type="r" for="ch" forName="Child1Accent8" refType="w" fact="0"/>
                  <dgm:constr type="t" for="ch" forName="Child1Accent8" refType="h" fact="0"/>
                  <dgm:constr type="w" for="ch" forName="Child1Accent8" refType="w" fact="0"/>
                  <dgm:constr type="h" for="ch" forName="Child1Accent8" refType="h" fact="0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2Accent1" refType="w" fact="0.716"/>
                  <dgm:constr type="t" for="ch" forName="Child2Accent1" refType="h" fact="0.5207"/>
                  <dgm:constr type="w" for="ch" forName="Child2Accent1" refType="w" fact="0.0574"/>
                  <dgm:constr type="h" for="ch" forName="Child2Accent1" refType="h" fact="0.1217"/>
                  <dgm:constr type="r" for="ch" forName="Child2Accent2" refType="w" fact="0.7728"/>
                  <dgm:constr type="t" for="ch" forName="Child2Accent2" refType="h" fact="0.5511"/>
                  <dgm:constr type="w" for="ch" forName="Child2Accent2" refType="w" fact="0.0287"/>
                  <dgm:constr type="h" for="ch" forName="Child2Accent2" refType="h" fact="0.0608"/>
                  <dgm:constr type="r" for="ch" forName="Child2Accent3" refType="w" fact="0.8295"/>
                  <dgm:constr type="t" for="ch" forName="Child2Accent3" refType="h" fact="0.5511"/>
                  <dgm:constr type="w" for="ch" forName="Child2Accent3" refType="w" fact="0.0287"/>
                  <dgm:constr type="h" for="ch" forName="Child2Accent3" refType="h" fact="0.0608"/>
                  <dgm:constr type="r" for="ch" forName="Child2Accent4" refType="w" fact="0.8863"/>
                  <dgm:constr type="t" for="ch" forName="Child2Accent4" refType="h" fact="0.5511"/>
                  <dgm:constr type="w" for="ch" forName="Child2Accent4" refType="w" fact="0.0287"/>
                  <dgm:constr type="h" for="ch" forName="Child2Accent4" refType="h" fact="0.0608"/>
                  <dgm:constr type="r" for="ch" forName="Child2Accent5" refType="w" fact="0.943"/>
                  <dgm:constr type="t" for="ch" forName="Child2Accent5" refType="h" fact="0.5511"/>
                  <dgm:constr type="w" for="ch" forName="Child2Accent5" refType="w" fact="0.0287"/>
                  <dgm:constr type="h" for="ch" forName="Child2Accent5" refType="h" fact="0.0608"/>
                  <dgm:constr type="r" for="ch" forName="Child2Accent6" refType="w" fact="0.9998"/>
                  <dgm:constr type="t" for="ch" forName="Child2Accent6" refType="h" fact="0.5511"/>
                  <dgm:constr type="w" for="ch" forName="Child2Accent6" refType="w" fact="0.0287"/>
                  <dgm:constr type="h" for="ch" forName="Child2Accent6" refType="h" fact="0.0608"/>
                  <dgm:constr type="r" for="ch" forName="Child2Accent7" refType="w" fact="0"/>
                  <dgm:constr type="t" for="ch" forName="Child2Accent7" refType="h" fact="0"/>
                  <dgm:constr type="w" for="ch" forName="Child2Accent7" refType="w" fact="0"/>
                  <dgm:constr type="h" for="ch" forName="Child2Accent7" refType="h" fact="0"/>
                  <dgm:constr type="r" for="ch" forName="Child3Accent1" refType="w" fact="0.6564"/>
                  <dgm:constr type="t" for="ch" forName="Child3Accent1" refType="h" fact="0.8153"/>
                  <dgm:constr type="w" for="ch" forName="Child3Accent1" refType="w" fact="0.0574"/>
                  <dgm:constr type="h" for="ch" forName="Child3Accent1" refType="h" fact="0.1217"/>
                  <dgm:constr type="r" for="ch" forName="Child3Accent2" refType="w" fact="0.6932"/>
                  <dgm:constr type="t" for="ch" forName="Child3Accent2" refType="h" fact="0.9392"/>
                  <dgm:constr type="w" for="ch" forName="Child3Accent2" refType="w" fact="0.0287"/>
                  <dgm:constr type="h" for="ch" forName="Child3Accent2" refType="h" fact="0.0608"/>
                  <dgm:constr type="r" for="ch" forName="Child3Accent3" refType="w" fact="0.7545"/>
                  <dgm:constr type="t" for="ch" forName="Child3Accent3" refType="h" fact="0.9392"/>
                  <dgm:constr type="w" for="ch" forName="Child3Accent3" refType="w" fact="0.0287"/>
                  <dgm:constr type="h" for="ch" forName="Child3Accent3" refType="h" fact="0.0608"/>
                  <dgm:constr type="r" for="ch" forName="Child3Accent4" refType="w" fact="0.8158"/>
                  <dgm:constr type="t" for="ch" forName="Child3Accent4" refType="h" fact="0.9392"/>
                  <dgm:constr type="w" for="ch" forName="Child3Accent4" refType="w" fact="0.0287"/>
                  <dgm:constr type="h" for="ch" forName="Child3Accent4" refType="h" fact="0.0608"/>
                  <dgm:constr type="r" for="ch" forName="Child3Accent5" refType="w" fact="0.8771"/>
                  <dgm:constr type="t" for="ch" forName="Child3Accent5" refType="h" fact="0.9392"/>
                  <dgm:constr type="w" for="ch" forName="Child3Accent5" refType="w" fact="0.0287"/>
                  <dgm:constr type="h" for="ch" forName="Child3Accent5" refType="h" fact="0.0608"/>
                  <dgm:constr type="r" for="ch" forName="Child3Accent6" refType="w" fact="0.9385"/>
                  <dgm:constr type="t" for="ch" forName="Child3Accent6" refType="h" fact="0.9392"/>
                  <dgm:constr type="w" for="ch" forName="Child3Accent6" refType="w" fact="0.0287"/>
                  <dgm:constr type="h" for="ch" forName="Child3Accent6" refType="h" fact="0.0608"/>
                  <dgm:constr type="r" for="ch" forName="Child3Accent7" refType="w" fact="0.9998"/>
                  <dgm:constr type="t" for="ch" forName="Child3Accent7" refType="h" fact="0.9392"/>
                  <dgm:constr type="w" for="ch" forName="Child3Accent7" refType="w" fact="0.0287"/>
                  <dgm:constr type="h" for="ch" forName="Child3Accent7" refType="h" fact="0.0608"/>
                  <dgm:constr type="r" for="ch" forName="ParentAccent1" refType="w" fact="0.0287"/>
                  <dgm:constr type="t" for="ch" forName="ParentAccent1" refType="h" fact="0.5511"/>
                  <dgm:constr type="w" for="ch" forName="ParentAccent1" refType="w" fact="0.0287"/>
                  <dgm:constr type="h" for="ch" forName="ParentAccent1" refType="h" fact="0.0608"/>
                  <dgm:constr type="r" for="ch" forName="ParentAccent2" refType="w" fact="0.0813"/>
                  <dgm:constr type="t" for="ch" forName="ParentAccent2" refType="h" fact="0.5511"/>
                  <dgm:constr type="w" for="ch" forName="ParentAccent2" refType="w" fact="0.0287"/>
                  <dgm:constr type="h" for="ch" forName="ParentAccent2" refType="h" fact="0.0608"/>
                  <dgm:constr type="r" for="ch" forName="ParentAccent3" refType="w" fact="0.1339"/>
                  <dgm:constr type="t" for="ch" forName="ParentAccent3" refType="h" fact="0.5511"/>
                  <dgm:constr type="w" for="ch" forName="ParentAccent3" refType="w" fact="0.0287"/>
                  <dgm:constr type="h" for="ch" forName="ParentAccent3" refType="h" fact="0.0608"/>
                  <dgm:constr type="r" for="ch" forName="ParentAccent4" refType="w" fact="0.1864"/>
                  <dgm:constr type="t" for="ch" forName="ParentAccent4" refType="h" fact="0.5511"/>
                  <dgm:constr type="w" for="ch" forName="ParentAccent4" refType="w" fact="0.0287"/>
                  <dgm:constr type="h" for="ch" forName="ParentAccent4" refType="h" fact="0.0608"/>
                  <dgm:constr type="r" for="ch" forName="ParentAccent5" refType="w" fact="0.239"/>
                  <dgm:constr type="t" for="ch" forName="ParentAccent5" refType="h" fact="0.5511"/>
                  <dgm:constr type="w" for="ch" forName="ParentAccent5" refType="w" fact="0.0287"/>
                  <dgm:constr type="h" for="ch" forName="ParentAccent5" refType="h" fact="0.0608"/>
                  <dgm:constr type="r" for="ch" forName="ParentAccent6" refType="w" fact="0.3203"/>
                  <dgm:constr type="t" for="ch" forName="ParentAccent6" refType="h" fact="0.5207"/>
                  <dgm:constr type="w" for="ch" forName="ParentAccent6" refType="w" fact="0.0574"/>
                  <dgm:constr type="h" for="ch" forName="ParentAccent6" refType="h" fact="0.1217"/>
                  <dgm:constr type="r" for="ch" forName="ParentAccent7" refType="w" fact="0.0755"/>
                  <dgm:constr type="t" for="ch" forName="ParentAccent7" refType="h" fact="0.4255"/>
                  <dgm:constr type="w" for="ch" forName="ParentAccent7" refType="w" fact="0.0287"/>
                  <dgm:constr type="h" for="ch" forName="ParentAccent7" refType="h" fact="0.0608"/>
                  <dgm:constr type="r" for="ch" forName="ParentAccent8" refType="w" fact="0.0755"/>
                  <dgm:constr type="t" for="ch" forName="ParentAccent8" refType="h" fact="0.6776"/>
                  <dgm:constr type="w" for="ch" forName="ParentAccent8" refType="w" fact="0.0287"/>
                  <dgm:constr type="h" for="ch" forName="ParentAccent8" refType="h" fact="0.0608"/>
                  <dgm:constr type="r" for="ch" forName="ParentAccent9" refType="w" fact="0.0499"/>
                  <dgm:constr type="t" for="ch" forName="ParentAccent9" refType="h" fact="0.4801"/>
                  <dgm:constr type="w" for="ch" forName="ParentAccent9" refType="w" fact="0.0287"/>
                  <dgm:constr type="h" for="ch" forName="ParentAccent9" refType="h" fact="0.0608"/>
                  <dgm:constr type="r" for="ch" forName="ParentAccent10" refType="w" fact="0.0482"/>
                  <dgm:constr type="t" for="ch" forName="ParentAccent10" refType="h" fact="0.6233"/>
                  <dgm:constr type="w" for="ch" forName="ParentAccent10" refType="w" fact="0.0287"/>
                  <dgm:constr type="h" for="ch" forName="ParentAccent10" refType="h" fact="0.0608"/>
                  <dgm:constr type="r" for="ch" forName="Child3" refType="w"/>
                  <dgm:constr type="t" for="ch" forName="Child3" refType="h" fact="0.7822"/>
                  <dgm:constr type="w" for="ch" forName="Child3" refType="w" fact="0.3364"/>
                  <dgm:constr type="h" for="ch" forName="Child3" refType="h" fact="0.1564"/>
                  <dgm:constr type="r" for="ch" forName="Child2" refType="w"/>
                  <dgm:constr type="t" for="ch" forName="Child2" refType="h" fact="0.3955"/>
                  <dgm:constr type="w" for="ch" forName="Child2" refType="w" fact="0.2544"/>
                  <dgm:constr type="h" for="ch" forName="Child2" refType="h" fact="0.1564"/>
                  <dgm:constr type="r" for="ch" forName="Child1" refType="w"/>
                  <dgm:constr type="t" for="ch" forName="Child1" refType="h" fact="0"/>
                  <dgm:constr type="w" for="ch" forName="Child1" refType="w" fact="0.3364"/>
                  <dgm:constr type="h" for="ch" forName="Child1" refType="h" fact="0.1564"/>
                  <dgm:constr type="r" for="ch" forName="Parent" refType="w" fact="0.6347"/>
                  <dgm:constr type="t" for="ch" forName="Parent" refType="h" fact="0.2737"/>
                  <dgm:constr type="w" for="ch" forName="Parent" refType="w" fact="0.2906"/>
                  <dgm:constr type="h" for="ch" forName="Parent" refType="h" fact="0.6157"/>
                </dgm:constrLst>
              </dgm:if>
              <dgm:if name="Name19" axis="ch" ptType="node" func="cnt" op="equ" val="4">
                <dgm:alg type="composite">
                  <dgm:param type="ar" val="1.8304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r" for="ch" forName="Parent" refType="w" fact="0.6229"/>
                  <dgm:constr type="t" for="ch" forName="Parent" refType="h" fact="0.2946"/>
                  <dgm:constr type="w" for="ch" forName="Parent" refType="w" fact="0.2862"/>
                  <dgm:constr type="h" for="ch" forName="Parent" refType="h" fact="0.5239"/>
                  <dgm:constr type="r" for="ch" forName="Child1Accent1" refType="w" fact="0.6096"/>
                  <dgm:constr type="t" for="ch" forName="Child1Accent1" refType="h" fact="0.2104"/>
                  <dgm:constr type="w" for="ch" forName="Child1Accent1" refType="w" fact="0.0566"/>
                  <dgm:constr type="h" for="ch" forName="Child1Accent1" refType="h" fact="0.1035"/>
                  <dgm:constr type="r" for="ch" forName="Child1Accent3" refType="w" fact="0.6999"/>
                  <dgm:constr type="t" for="ch" forName="Child1Accent3" refType="h" fact="0.128"/>
                  <dgm:constr type="w" for="ch" forName="Child1Accent3" refType="w" fact="0.0283"/>
                  <dgm:constr type="h" for="ch" forName="Child1Accent3" refType="h" fact="0.0518"/>
                  <dgm:constr type="r" for="ch" forName="Child1Accent4" refType="w" fact="0.7582"/>
                  <dgm:constr type="t" for="ch" forName="Child1Accent4" refType="h" fact="0.128"/>
                  <dgm:constr type="w" for="ch" forName="Child1Accent4" refType="w" fact="0.0283"/>
                  <dgm:constr type="h" for="ch" forName="Child1Accent4" refType="h" fact="0.0518"/>
                  <dgm:constr type="r" for="ch" forName="Child1Accent5" refType="w" fact="0.8165"/>
                  <dgm:constr type="t" for="ch" forName="Child1Accent5" refType="h" fact="0.128"/>
                  <dgm:constr type="w" for="ch" forName="Child1Accent5" refType="w" fact="0.0283"/>
                  <dgm:constr type="h" for="ch" forName="Child1Accent5" refType="h" fact="0.0518"/>
                  <dgm:constr type="r" for="ch" forName="Child1Accent6" refType="w" fact="0.8748"/>
                  <dgm:constr type="t" for="ch" forName="Child1Accent6" refType="h" fact="0.128"/>
                  <dgm:constr type="w" for="ch" forName="Child1Accent6" refType="w" fact="0.0283"/>
                  <dgm:constr type="h" for="ch" forName="Child1Accent6" refType="h" fact="0.0518"/>
                  <dgm:constr type="r" for="ch" forName="Child3Accent1" refType="w" fact="0.6842"/>
                  <dgm:constr type="t" for="ch" forName="Child3Accent1" refType="h" fact="0.6212"/>
                  <dgm:constr type="w" for="ch" forName="Child3Accent1" refType="w" fact="0.0566"/>
                  <dgm:constr type="h" for="ch" forName="Child3Accent1" refType="h" fact="0.1035"/>
                  <dgm:constr type="r" for="ch" forName="Child3Accent2" refType="w" fact="0.7311"/>
                  <dgm:constr type="t" for="ch" forName="Child3Accent2" refType="h" fact="0.6828"/>
                  <dgm:constr type="w" for="ch" forName="Child3Accent2" refType="w" fact="0.0283"/>
                  <dgm:constr type="h" for="ch" forName="Child3Accent2" refType="h" fact="0.0518"/>
                  <dgm:constr type="r" for="ch" forName="Child3Accent4" refType="w" fact="0.8386"/>
                  <dgm:constr type="t" for="ch" forName="Child3Accent4" refType="h" fact="0.6828"/>
                  <dgm:constr type="w" for="ch" forName="Child3Accent4" refType="w" fact="0.0283"/>
                  <dgm:constr type="h" for="ch" forName="Child3Accent4" refType="h" fact="0.0518"/>
                  <dgm:constr type="r" for="ch" forName="Child3Accent5" refType="w" fact="0.8923"/>
                  <dgm:constr type="t" for="ch" forName="Child3Accent5" refType="h" fact="0.6828"/>
                  <dgm:constr type="w" for="ch" forName="Child3Accent5" refType="w" fact="0.0283"/>
                  <dgm:constr type="h" for="ch" forName="Child3Accent5" refType="h" fact="0.0518"/>
                  <dgm:constr type="r" for="ch" forName="Child1Accent7" refType="w" fact="0.9332"/>
                  <dgm:constr type="t" for="ch" forName="Child1Accent7" refType="h" fact="0.128"/>
                  <dgm:constr type="w" for="ch" forName="Child1Accent7" refType="w" fact="0.0283"/>
                  <dgm:constr type="h" for="ch" forName="Child1Accent7" refType="h" fact="0.0518"/>
                  <dgm:constr type="r" for="ch" forName="Child3Accent6" refType="w" fact="0.9461"/>
                  <dgm:constr type="t" for="ch" forName="Child3Accent6" refType="h" fact="0.6828"/>
                  <dgm:constr type="w" for="ch" forName="Child3Accent6" refType="w" fact="0.0283"/>
                  <dgm:constr type="h" for="ch" forName="Child3Accent6" refType="h" fact="0.0518"/>
                  <dgm:constr type="r" for="ch" forName="Child1Accent8" refType="w" fact="0.9915"/>
                  <dgm:constr type="t" for="ch" forName="Child1Accent8" refType="h" fact="0.128"/>
                  <dgm:constr type="w" for="ch" forName="Child1Accent8" refType="w" fact="0.0283"/>
                  <dgm:constr type="h" for="ch" forName="Child1Accent8" refType="h" fact="0.0518"/>
                  <dgm:constr type="r" for="ch" forName="Child1Accent9" refType="w" fact="0"/>
                  <dgm:constr type="t" for="ch" forName="Child1Accent9" refType="h" fact="0"/>
                  <dgm:constr type="w" for="ch" forName="Child1Accent9" refType="w" fact="0"/>
                  <dgm:constr type="h" for="ch" forName="Child1Accent9" refType="h" fact="0"/>
                  <dgm:constr type="r" for="ch" forName="Child3Accent7" refType="w" fact="0.9998"/>
                  <dgm:constr type="t" for="ch" forName="Child3Accent7" refType="h" fact="0.6828"/>
                  <dgm:constr type="w" for="ch" forName="Child3Accent7" refType="w" fact="0.0283"/>
                  <dgm:constr type="h" for="ch" forName="Child3Accent7" refType="h" fact="0.0518"/>
                  <dgm:constr type="r" for="ch" forName="Child4Accent1" refType="w" fact="0.6096"/>
                  <dgm:constr type="t" for="ch" forName="Child4Accent1" refType="h" fact="0.8"/>
                  <dgm:constr type="w" for="ch" forName="Child4Accent1" refType="w" fact="0.0566"/>
                  <dgm:constr type="h" for="ch" forName="Child4Accent1" refType="h" fact="0.1035"/>
                  <dgm:constr type="r" for="ch" forName="Child4Accent3" refType="w" fact="0.7002"/>
                  <dgm:constr type="t" for="ch" forName="Child4Accent3" refType="h" fact="0.9482"/>
                  <dgm:constr type="w" for="ch" forName="Child4Accent3" refType="w" fact="0.0283"/>
                  <dgm:constr type="h" for="ch" forName="Child4Accent3" refType="h" fact="0.0518"/>
                  <dgm:constr type="r" for="ch" forName="Child4Accent4" refType="w" fact="0.7585"/>
                  <dgm:constr type="t" for="ch" forName="Child4Accent4" refType="h" fact="0.9482"/>
                  <dgm:constr type="w" for="ch" forName="Child4Accent4" refType="w" fact="0.0283"/>
                  <dgm:constr type="h" for="ch" forName="Child4Accent4" refType="h" fact="0.0518"/>
                  <dgm:constr type="r" for="ch" forName="Child4Accent5" refType="w" fact="0.8167"/>
                  <dgm:constr type="t" for="ch" forName="Child4Accent5" refType="h" fact="0.9482"/>
                  <dgm:constr type="w" for="ch" forName="Child4Accent5" refType="w" fact="0.0283"/>
                  <dgm:constr type="h" for="ch" forName="Child4Accent5" refType="h" fact="0.0518"/>
                  <dgm:constr type="r" for="ch" forName="Child4Accent6" refType="w" fact="0.8749"/>
                  <dgm:constr type="t" for="ch" forName="Child4Accent6" refType="h" fact="0.9482"/>
                  <dgm:constr type="w" for="ch" forName="Child4Accent6" refType="w" fact="0.0283"/>
                  <dgm:constr type="h" for="ch" forName="Child4Accent6" refType="h" fact="0.0518"/>
                  <dgm:constr type="r" for="ch" forName="Child4Accent7" refType="w" fact="0.9332"/>
                  <dgm:constr type="t" for="ch" forName="Child4Accent7" refType="h" fact="0.9482"/>
                  <dgm:constr type="w" for="ch" forName="Child4Accent7" refType="w" fact="0.0283"/>
                  <dgm:constr type="h" for="ch" forName="Child4Accent7" refType="h" fact="0.0518"/>
                  <dgm:constr type="r" for="ch" forName="Child4Accent8" refType="w" fact="0.9914"/>
                  <dgm:constr type="t" for="ch" forName="Child4Accent8" refType="h" fact="0.9482"/>
                  <dgm:constr type="w" for="ch" forName="Child4Accent8" refType="w" fact="0.0283"/>
                  <dgm:constr type="h" for="ch" forName="Child4Accent8" refType="h" fact="0.0518"/>
                  <dgm:constr type="r" for="ch" forName="Child2Accent1" refType="w" fact="0.6842"/>
                  <dgm:constr type="t" for="ch" forName="Child2Accent1" refType="h" fact="0.3725"/>
                  <dgm:constr type="w" for="ch" forName="Child2Accent1" refType="w" fact="0.0566"/>
                  <dgm:constr type="h" for="ch" forName="Child2Accent1" refType="h" fact="0.1035"/>
                  <dgm:constr type="r" for="ch" forName="Child4Accent2" refType="w" fact="0.642"/>
                  <dgm:constr type="t" for="ch" forName="Child4Accent2" refType="h" fact="0.8993"/>
                  <dgm:constr type="w" for="ch" forName="Child4Accent2" refType="w" fact="0.0283"/>
                  <dgm:constr type="h" for="ch" forName="Child4Accent2" refType="h" fact="0.0518"/>
                  <dgm:constr type="r" for="ch" forName="Child1Accent2" refType="w" fact="0.6415"/>
                  <dgm:constr type="t" for="ch" forName="Child1Accent2" refType="h" fact="0.162"/>
                  <dgm:constr type="w" for="ch" forName="Child1Accent2" refType="w" fact="0.0283"/>
                  <dgm:constr type="h" for="ch" forName="Child1Accent2" refType="h" fact="0.0518"/>
                  <dgm:constr type="r" for="ch" forName="Child3Accent3" refType="w" fact="0.7849"/>
                  <dgm:constr type="t" for="ch" forName="Child3Accent3" refType="h" fact="0.6828"/>
                  <dgm:constr type="w" for="ch" forName="Child3Accent3" refType="w" fact="0.0283"/>
                  <dgm:constr type="h" for="ch" forName="Child3Accent3" refType="h" fact="0.0518"/>
                  <dgm:constr type="r" for="ch" forName="Child2Accent2" refType="w" fact="0.7311"/>
                  <dgm:constr type="t" for="ch" forName="Child2Accent2" refType="h" fact="0.3937"/>
                  <dgm:constr type="w" for="ch" forName="Child2Accent2" refType="w" fact="0.0283"/>
                  <dgm:constr type="h" for="ch" forName="Child2Accent2" refType="h" fact="0.0518"/>
                  <dgm:constr type="r" for="ch" forName="Child2Accent4" refType="w" fact="0.8386"/>
                  <dgm:constr type="t" for="ch" forName="Child2Accent4" refType="h" fact="0.3937"/>
                  <dgm:constr type="w" for="ch" forName="Child2Accent4" refType="w" fact="0.0283"/>
                  <dgm:constr type="h" for="ch" forName="Child2Accent4" refType="h" fact="0.0518"/>
                  <dgm:constr type="r" for="ch" forName="Child2Accent5" refType="w" fact="0.8923"/>
                  <dgm:constr type="t" for="ch" forName="Child2Accent5" refType="h" fact="0.3937"/>
                  <dgm:constr type="w" for="ch" forName="Child2Accent5" refType="w" fact="0.0283"/>
                  <dgm:constr type="h" for="ch" forName="Child2Accent5" refType="h" fact="0.0518"/>
                  <dgm:constr type="r" for="ch" forName="Child2Accent6" refType="w" fact="0.9461"/>
                  <dgm:constr type="t" for="ch" forName="Child2Accent6" refType="h" fact="0.3937"/>
                  <dgm:constr type="w" for="ch" forName="Child2Accent6" refType="w" fact="0.0283"/>
                  <dgm:constr type="h" for="ch" forName="Child2Accent6" refType="h" fact="0.0518"/>
                  <dgm:constr type="r" for="ch" forName="Child2Accent7" refType="w" fact="0.9998"/>
                  <dgm:constr type="t" for="ch" forName="Child2Accent7" refType="h" fact="0.3937"/>
                  <dgm:constr type="w" for="ch" forName="Child2Accent7" refType="w" fact="0.0283"/>
                  <dgm:constr type="h" for="ch" forName="Child2Accent7" refType="h" fact="0.0518"/>
                  <dgm:constr type="r" for="ch" forName="Child2Accent3" refType="w" fact="0.7849"/>
                  <dgm:constr type="t" for="ch" forName="Child2Accent3" refType="h" fact="0.3937"/>
                  <dgm:constr type="w" for="ch" forName="Child2Accent3" refType="w" fact="0.0283"/>
                  <dgm:constr type="h" for="ch" forName="Child2Accent3" refType="h" fact="0.0518"/>
                  <dgm:constr type="r" for="ch" forName="ParentAccent1" refType="w" fact="0.0283"/>
                  <dgm:constr type="t" for="ch" forName="ParentAccent1" refType="h" fact="0.5316"/>
                  <dgm:constr type="w" for="ch" forName="ParentAccent1" refType="w" fact="0.0283"/>
                  <dgm:constr type="h" for="ch" forName="ParentAccent1" refType="h" fact="0.0518"/>
                  <dgm:constr type="r" for="ch" forName="ParentAccent2" refType="w" fact="0.0801"/>
                  <dgm:constr type="t" for="ch" forName="ParentAccent2" refType="h" fact="0.5316"/>
                  <dgm:constr type="w" for="ch" forName="ParentAccent2" refType="w" fact="0.0283"/>
                  <dgm:constr type="h" for="ch" forName="ParentAccent2" refType="h" fact="0.0518"/>
                  <dgm:constr type="r" for="ch" forName="ParentAccent3" refType="w" fact="0.1318"/>
                  <dgm:constr type="t" for="ch" forName="ParentAccent3" refType="h" fact="0.5316"/>
                  <dgm:constr type="w" for="ch" forName="ParentAccent3" refType="w" fact="0.0283"/>
                  <dgm:constr type="h" for="ch" forName="ParentAccent3" refType="h" fact="0.0518"/>
                  <dgm:constr type="r" for="ch" forName="ParentAccent4" refType="w" fact="0.1836"/>
                  <dgm:constr type="t" for="ch" forName="ParentAccent4" refType="h" fact="0.5316"/>
                  <dgm:constr type="w" for="ch" forName="ParentAccent4" refType="w" fact="0.0283"/>
                  <dgm:constr type="h" for="ch" forName="ParentAccent4" refType="h" fact="0.0518"/>
                  <dgm:constr type="r" for="ch" forName="ParentAccent5" refType="w" fact="0.2354"/>
                  <dgm:constr type="t" for="ch" forName="ParentAccent5" refType="h" fact="0.5316"/>
                  <dgm:constr type="w" for="ch" forName="ParentAccent5" refType="w" fact="0.0283"/>
                  <dgm:constr type="h" for="ch" forName="ParentAccent5" refType="h" fact="0.0518"/>
                  <dgm:constr type="r" for="ch" forName="ParentAccent6" refType="w" fact="0.3154"/>
                  <dgm:constr type="t" for="ch" forName="ParentAccent6" refType="h" fact="0.5057"/>
                  <dgm:constr type="w" for="ch" forName="ParentAccent6" refType="w" fact="0.0566"/>
                  <dgm:constr type="h" for="ch" forName="ParentAccent6" refType="h" fact="0.1035"/>
                  <dgm:constr type="r" for="ch" forName="ParentAccent7" refType="w" fact="0.0744"/>
                  <dgm:constr type="t" for="ch" forName="ParentAccent7" refType="h" fact="0.4247"/>
                  <dgm:constr type="w" for="ch" forName="ParentAccent7" refType="w" fact="0.0283"/>
                  <dgm:constr type="h" for="ch" forName="ParentAccent7" refType="h" fact="0.0518"/>
                  <dgm:constr type="r" for="ch" forName="ParentAccent8" refType="w" fact="0.0744"/>
                  <dgm:constr type="t" for="ch" forName="ParentAccent8" refType="h" fact="0.6392"/>
                  <dgm:constr type="w" for="ch" forName="ParentAccent8" refType="w" fact="0.0283"/>
                  <dgm:constr type="h" for="ch" forName="ParentAccent8" refType="h" fact="0.0518"/>
                  <dgm:constr type="r" for="ch" forName="ParentAccent9" refType="w" fact="0.0491"/>
                  <dgm:constr type="t" for="ch" forName="ParentAccent9" refType="h" fact="0.4712"/>
                  <dgm:constr type="w" for="ch" forName="ParentAccent9" refType="w" fact="0.0283"/>
                  <dgm:constr type="h" for="ch" forName="ParentAccent9" refType="h" fact="0.0518"/>
                  <dgm:constr type="r" for="ch" forName="ParentAccent10" refType="w" fact="0.0475"/>
                  <dgm:constr type="t" for="ch" forName="ParentAccent10" refType="h" fact="0.593"/>
                  <dgm:constr type="w" for="ch" forName="ParentAccent10" refType="w" fact="0.0283"/>
                  <dgm:constr type="h" for="ch" forName="ParentAccent10" refType="h" fact="0.0518"/>
                  <dgm:constr type="r" for="ch" forName="Child4" refType="w" fact="0.9919"/>
                  <dgm:constr type="t" for="ch" forName="Child4" refType="h" fact="0.8184"/>
                  <dgm:constr type="w" for="ch" forName="Child4" refType="w" fact="0.3192"/>
                  <dgm:constr type="h" for="ch" forName="Child4" refType="h" fact="0.1294"/>
                  <dgm:constr type="r" for="ch" forName="Child3" refType="w"/>
                  <dgm:constr type="t" for="ch" forName="Child3" refType="h" fact="0.5547"/>
                  <dgm:constr type="w" for="ch" forName="Child3" refType="w" fact="0.297"/>
                  <dgm:constr type="h" for="ch" forName="Child3" refType="h" fact="0.1294"/>
                  <dgm:constr type="r" for="ch" forName="Child2" refType="w"/>
                  <dgm:constr type="t" for="ch" forName="Child2" refType="h" fact="0.2662"/>
                  <dgm:constr type="w" for="ch" forName="Child2" refType="w" fact="0.297"/>
                  <dgm:constr type="h" for="ch" forName="Child2" refType="h" fact="0.1294"/>
                  <dgm:constr type="r" for="ch" forName="Child1" refType="w" fact="0.9919"/>
                  <dgm:constr type="t" for="ch" forName="Child1" refType="h" fact="0"/>
                  <dgm:constr type="w" for="ch" forName="Child1" refType="w" fact="0.3192"/>
                  <dgm:constr type="h" for="ch" forName="Child1" refType="h" fact="0.1294"/>
                </dgm:constrLst>
              </dgm:if>
              <dgm:else name="Name20">
                <dgm:alg type="composite">
                  <dgm:param type="ar" val="1.3278"/>
                </dgm:alg>
                <dgm:constrLst>
                  <dgm:constr type="primFontSz" for="des" forName="Child1" val="65"/>
                  <dgm:constr type="primFontSz" for="des" forName="Child1" refType="primFontSz" refFor="des" refForName="Parent" op="lte"/>
                  <dgm:constr type="primFontSz" for="des" forName="Child2" refType="primFontSz" refFor="des" refForName="Parent" op="lte"/>
                  <dgm:constr type="primFontSz" for="des" forName="Child3" refType="primFontSz" refFor="des" refForName="Parent" op="lte"/>
                  <dgm:constr type="primFontSz" for="des" forName="Child4" refType="primFontSz" refFor="des" refForName="Parent" op="lte"/>
                  <dgm:constr type="primFontSz" for="des" forName="Child5" refType="primFontSz" refFor="des" refForName="Parent" op="lte"/>
                  <dgm:constr type="primFontSz" for="des" forName="Child2" refType="primFontSz" refFor="des" refForName="Child1" op="equ"/>
                  <dgm:constr type="primFontSz" for="des" forName="Child3" refType="primFontSz" refFor="des" refForName="Child1" op="equ"/>
                  <dgm:constr type="primFontSz" for="des" forName="Child4" refType="primFontSz" refFor="des" refForName="Child1" op="equ"/>
                  <dgm:constr type="primFontSz" for="des" forName="Child5" refType="primFontSz" refFor="des" refForName="Child1" op="equ"/>
                  <dgm:constr type="r" for="ch" forName="Child2Accent1" refType="w" fact="0.6564"/>
                  <dgm:constr type="t" for="ch" forName="Child2Accent1" refType="h" fact="0.3184"/>
                  <dgm:constr type="w" for="ch" forName="Child2Accent1" refType="w" fact="0.0574"/>
                  <dgm:constr type="h" for="ch" forName="Child2Accent1" refType="h" fact="0.0763"/>
                  <dgm:constr type="r" for="ch" forName="Child2Accent2" refType="w" fact="0.6932"/>
                  <dgm:constr type="t" for="ch" forName="Child2Accent2" refType="h" fact="0.2781"/>
                  <dgm:constr type="w" for="ch" forName="Child2Accent2" refType="w" fact="0.0287"/>
                  <dgm:constr type="h" for="ch" forName="Child2Accent2" refType="h" fact="0.0381"/>
                  <dgm:constr type="r" for="ch" forName="Child2Accent3" refType="w" fact="0.7545"/>
                  <dgm:constr type="t" for="ch" forName="Child2Accent3" refType="h" fact="0.2781"/>
                  <dgm:constr type="w" for="ch" forName="Child2Accent3" refType="w" fact="0.0287"/>
                  <dgm:constr type="h" for="ch" forName="Child2Accent3" refType="h" fact="0.0381"/>
                  <dgm:constr type="r" for="ch" forName="Child2Accent4" refType="w" fact="0.8158"/>
                  <dgm:constr type="t" for="ch" forName="Child2Accent4" refType="h" fact="0.2781"/>
                  <dgm:constr type="w" for="ch" forName="Child2Accent4" refType="w" fact="0.0287"/>
                  <dgm:constr type="h" for="ch" forName="Child2Accent4" refType="h" fact="0.0381"/>
                  <dgm:constr type="r" for="ch" forName="Child2Accent5" refType="w" fact="0.8771"/>
                  <dgm:constr type="t" for="ch" forName="Child2Accent5" refType="h" fact="0.2781"/>
                  <dgm:constr type="w" for="ch" forName="Child2Accent5" refType="w" fact="0.0287"/>
                  <dgm:constr type="h" for="ch" forName="Child2Accent5" refType="h" fact="0.0381"/>
                  <dgm:constr type="r" for="ch" forName="Child2Accent6" refType="w" fact="0.9385"/>
                  <dgm:constr type="t" for="ch" forName="Child2Accent6" refType="h" fact="0.2781"/>
                  <dgm:constr type="w" for="ch" forName="Child2Accent6" refType="w" fact="0.0287"/>
                  <dgm:constr type="h" for="ch" forName="Child2Accent6" refType="h" fact="0.0381"/>
                  <dgm:constr type="r" for="ch" forName="Child2Accent7" refType="w" fact="0.9998"/>
                  <dgm:constr type="t" for="ch" forName="Child2Accent7" refType="h" fact="0.2781"/>
                  <dgm:constr type="w" for="ch" forName="Child2Accent7" refType="w" fact="0.0287"/>
                  <dgm:constr type="h" for="ch" forName="Child2Accent7" refType="h" fact="0.0381"/>
                  <dgm:constr type="r" for="ch" forName="Child3Accent1" refType="w" fact="0.716"/>
                  <dgm:constr type="t" for="ch" forName="Child3Accent1" refType="h" fact="0.5061"/>
                  <dgm:constr type="w" for="ch" forName="Child3Accent1" refType="w" fact="0.0574"/>
                  <dgm:constr type="h" for="ch" forName="Child3Accent1" refType="h" fact="0.0763"/>
                  <dgm:constr type="r" for="ch" forName="Child3Accent2" refType="w" fact="0.7728"/>
                  <dgm:constr type="t" for="ch" forName="Child3Accent2" refType="h" fact="0.5252"/>
                  <dgm:constr type="w" for="ch" forName="Child3Accent2" refType="w" fact="0.0287"/>
                  <dgm:constr type="h" for="ch" forName="Child3Accent2" refType="h" fact="0.0381"/>
                  <dgm:constr type="r" for="ch" forName="Child3Accent3" refType="w" fact="0.8295"/>
                  <dgm:constr type="t" for="ch" forName="Child3Accent3" refType="h" fact="0.5252"/>
                  <dgm:constr type="w" for="ch" forName="Child3Accent3" refType="w" fact="0.0287"/>
                  <dgm:constr type="h" for="ch" forName="Child3Accent3" refType="h" fact="0.0381"/>
                  <dgm:constr type="r" for="ch" forName="Child3Accent4" refType="w" fact="0.8863"/>
                  <dgm:constr type="t" for="ch" forName="Child3Accent4" refType="h" fact="0.5252"/>
                  <dgm:constr type="w" for="ch" forName="Child3Accent4" refType="w" fact="0.0287"/>
                  <dgm:constr type="h" for="ch" forName="Child3Accent4" refType="h" fact="0.0381"/>
                  <dgm:constr type="r" for="ch" forName="Child3Accent5" refType="w" fact="0.943"/>
                  <dgm:constr type="t" for="ch" forName="Child3Accent5" refType="h" fact="0.5252"/>
                  <dgm:constr type="w" for="ch" forName="Child3Accent5" refType="w" fact="0.0287"/>
                  <dgm:constr type="h" for="ch" forName="Child3Accent5" refType="h" fact="0.0381"/>
                  <dgm:constr type="r" for="ch" forName="Child3Accent6" refType="w" fact="0.9998"/>
                  <dgm:constr type="t" for="ch" forName="Child3Accent6" refType="h" fact="0.5252"/>
                  <dgm:constr type="w" for="ch" forName="Child3Accent6" refType="w" fact="0.0287"/>
                  <dgm:constr type="h" for="ch" forName="Child3Accent6" refType="h" fact="0.0381"/>
                  <dgm:constr type="r" for="ch" forName="Child3Accent7" refType="w" fact="0"/>
                  <dgm:constr type="t" for="ch" forName="Child3Accent7" refType="h" fact="0"/>
                  <dgm:constr type="w" for="ch" forName="Child3Accent7" refType="w" fact="0"/>
                  <dgm:constr type="h" for="ch" forName="Child3Accent7" refType="h" fact="0"/>
                  <dgm:constr type="r" for="ch" forName="Child4Accent1" refType="w" fact="0.6564"/>
                  <dgm:constr type="t" for="ch" forName="Child4Accent1" refType="h" fact="0.6908"/>
                  <dgm:constr type="w" for="ch" forName="Child4Accent1" refType="w" fact="0.0574"/>
                  <dgm:constr type="h" for="ch" forName="Child4Accent1" refType="h" fact="0.0763"/>
                  <dgm:constr type="r" for="ch" forName="Child4Accent2" refType="w" fact="0.6932"/>
                  <dgm:constr type="t" for="ch" forName="Child4Accent2" refType="h" fact="0.7684"/>
                  <dgm:constr type="w" for="ch" forName="Child4Accent2" refType="w" fact="0.0287"/>
                  <dgm:constr type="h" for="ch" forName="Child4Accent2" refType="h" fact="0.0381"/>
                  <dgm:constr type="r" for="ch" forName="Child4Accent3" refType="w" fact="0.7545"/>
                  <dgm:constr type="t" for="ch" forName="Child4Accent3" refType="h" fact="0.7684"/>
                  <dgm:constr type="w" for="ch" forName="Child4Accent3" refType="w" fact="0.0287"/>
                  <dgm:constr type="h" for="ch" forName="Child4Accent3" refType="h" fact="0.0381"/>
                  <dgm:constr type="r" for="ch" forName="Child4Accent4" refType="w" fact="0.8158"/>
                  <dgm:constr type="t" for="ch" forName="Child4Accent4" refType="h" fact="0.7684"/>
                  <dgm:constr type="w" for="ch" forName="Child4Accent4" refType="w" fact="0.0287"/>
                  <dgm:constr type="h" for="ch" forName="Child4Accent4" refType="h" fact="0.0381"/>
                  <dgm:constr type="r" for="ch" forName="Child4Accent5" refType="w" fact="0.8771"/>
                  <dgm:constr type="t" for="ch" forName="Child4Accent5" refType="h" fact="0.7684"/>
                  <dgm:constr type="w" for="ch" forName="Child4Accent5" refType="w" fact="0.0287"/>
                  <dgm:constr type="h" for="ch" forName="Child4Accent5" refType="h" fact="0.0381"/>
                  <dgm:constr type="r" for="ch" forName="Child4Accent6" refType="w" fact="0.9385"/>
                  <dgm:constr type="t" for="ch" forName="Child4Accent6" refType="h" fact="0.7684"/>
                  <dgm:constr type="w" for="ch" forName="Child4Accent6" refType="w" fact="0.0287"/>
                  <dgm:constr type="h" for="ch" forName="Child4Accent6" refType="h" fact="0.0381"/>
                  <dgm:constr type="r" for="ch" forName="Child4Accent7" refType="w" fact="0.9998"/>
                  <dgm:constr type="t" for="ch" forName="Child4Accent7" refType="h" fact="0.7684"/>
                  <dgm:constr type="w" for="ch" forName="Child4Accent7" refType="w" fact="0.0287"/>
                  <dgm:constr type="h" for="ch" forName="Child4Accent7" refType="h" fact="0.0381"/>
                  <dgm:constr type="r" for="ch" forName="Child4Accent8" refType="w" fact="0"/>
                  <dgm:constr type="t" for="ch" forName="Child4Accent8" refType="h" fact="0"/>
                  <dgm:constr type="w" for="ch" forName="Child4Accent8" refType="w" fact="0"/>
                  <dgm:constr type="h" for="ch" forName="Child4Accent8" refType="h" fact="0"/>
                  <dgm:constr type="r" for="ch" forName="ParentAccent1" refType="w" fact="0.0287"/>
                  <dgm:constr type="t" for="ch" forName="ParentAccent1" refType="h" fact="0.5252"/>
                  <dgm:constr type="w" for="ch" forName="ParentAccent1" refType="w" fact="0.0287"/>
                  <dgm:constr type="h" for="ch" forName="ParentAccent1" refType="h" fact="0.0381"/>
                  <dgm:constr type="r" for="ch" forName="ParentAccent2" refType="w" fact="0.0813"/>
                  <dgm:constr type="t" for="ch" forName="ParentAccent2" refType="h" fact="0.5252"/>
                  <dgm:constr type="w" for="ch" forName="ParentAccent2" refType="w" fact="0.0287"/>
                  <dgm:constr type="h" for="ch" forName="ParentAccent2" refType="h" fact="0.0381"/>
                  <dgm:constr type="r" for="ch" forName="ParentAccent3" refType="w" fact="0.1339"/>
                  <dgm:constr type="t" for="ch" forName="ParentAccent3" refType="h" fact="0.5252"/>
                  <dgm:constr type="w" for="ch" forName="ParentAccent3" refType="w" fact="0.0287"/>
                  <dgm:constr type="h" for="ch" forName="ParentAccent3" refType="h" fact="0.0381"/>
                  <dgm:constr type="r" for="ch" forName="ParentAccent4" refType="w" fact="0.1864"/>
                  <dgm:constr type="t" for="ch" forName="ParentAccent4" refType="h" fact="0.5252"/>
                  <dgm:constr type="w" for="ch" forName="ParentAccent4" refType="w" fact="0.0287"/>
                  <dgm:constr type="h" for="ch" forName="ParentAccent4" refType="h" fact="0.0381"/>
                  <dgm:constr type="r" for="ch" forName="ParentAccent5" refType="w" fact="0.239"/>
                  <dgm:constr type="t" for="ch" forName="ParentAccent5" refType="h" fact="0.5252"/>
                  <dgm:constr type="w" for="ch" forName="ParentAccent5" refType="w" fact="0.0287"/>
                  <dgm:constr type="h" for="ch" forName="ParentAccent5" refType="h" fact="0.0381"/>
                  <dgm:constr type="r" for="ch" forName="ParentAccent6" refType="w" fact="0.3203"/>
                  <dgm:constr type="t" for="ch" forName="ParentAccent6" refType="h" fact="0.5061"/>
                  <dgm:constr type="w" for="ch" forName="ParentAccent6" refType="w" fact="0.0574"/>
                  <dgm:constr type="h" for="ch" forName="ParentAccent6" refType="h" fact="0.0763"/>
                  <dgm:constr type="r" for="ch" forName="ParentAccent7" refType="w" fact="0.0755"/>
                  <dgm:constr type="t" for="ch" forName="ParentAccent7" refType="h" fact="0.4464"/>
                  <dgm:constr type="w" for="ch" forName="ParentAccent7" refType="w" fact="0.0287"/>
                  <dgm:constr type="h" for="ch" forName="ParentAccent7" refType="h" fact="0.0381"/>
                  <dgm:constr type="r" for="ch" forName="ParentAccent8" refType="w" fact="0.0755"/>
                  <dgm:constr type="t" for="ch" forName="ParentAccent8" refType="h" fact="0.6045"/>
                  <dgm:constr type="w" for="ch" forName="ParentAccent8" refType="w" fact="0.0287"/>
                  <dgm:constr type="h" for="ch" forName="ParentAccent8" refType="h" fact="0.0381"/>
                  <dgm:constr type="r" for="ch" forName="ParentAccent9" refType="w" fact="0.0499"/>
                  <dgm:constr type="t" for="ch" forName="ParentAccent9" refType="h" fact="0.4807"/>
                  <dgm:constr type="w" for="ch" forName="ParentAccent9" refType="w" fact="0.0287"/>
                  <dgm:constr type="h" for="ch" forName="ParentAccent9" refType="h" fact="0.0381"/>
                  <dgm:constr type="r" for="ch" forName="ParentAccent10" refType="w" fact="0.0482"/>
                  <dgm:constr type="t" for="ch" forName="ParentAccent10" refType="h" fact="0.5705"/>
                  <dgm:constr type="w" for="ch" forName="ParentAccent10" refType="w" fact="0.0287"/>
                  <dgm:constr type="h" for="ch" forName="ParentAccent10" refType="h" fact="0.0381"/>
                  <dgm:constr type="r" for="ch" forName="Child1Accent1" refType="w" fact="0.5181"/>
                  <dgm:constr type="t" for="ch" forName="Child1Accent1" refType="h" fact="0.2457"/>
                  <dgm:constr type="w" for="ch" forName="Child1Accent1" refType="w" fact="0.0574"/>
                  <dgm:constr type="h" for="ch" forName="Child1Accent1" refType="h" fact="0.0763"/>
                  <dgm:constr type="r" for="ch" forName="Child1Accent2" refType="w" fact="0.5542"/>
                  <dgm:constr type="t" for="ch" forName="Child1Accent2" refType="h" fact="0.2004"/>
                  <dgm:constr type="w" for="ch" forName="Child1Accent2" refType="w" fact="0.0287"/>
                  <dgm:constr type="h" for="ch" forName="Child1Accent2" refType="h" fact="0.0381"/>
                  <dgm:constr type="r" for="ch" forName="Child1Accent3" refType="w" fact="0.5946"/>
                  <dgm:constr type="t" for="ch" forName="Child1Accent3" refType="h" fact="0.1445"/>
                  <dgm:constr type="w" for="ch" forName="Child1Accent3" refType="w" fact="0.0287"/>
                  <dgm:constr type="h" for="ch" forName="Child1Accent3" refType="h" fact="0.0381"/>
                  <dgm:constr type="r" for="ch" forName="Child1Accent4" refType="w" fact="0.6347"/>
                  <dgm:constr type="t" for="ch" forName="Child1Accent4" refType="h" fact="0.097"/>
                  <dgm:constr type="w" for="ch" forName="Child1Accent4" refType="w" fact="0.0287"/>
                  <dgm:constr type="h" for="ch" forName="Child1Accent4" refType="h" fact="0.0381"/>
                  <dgm:constr type="r" for="ch" forName="Child1Accent5" refType="w" fact="0.696"/>
                  <dgm:constr type="t" for="ch" forName="Child1Accent5" refType="h" fact="0.097"/>
                  <dgm:constr type="w" for="ch" forName="Child1Accent5" refType="w" fact="0.0287"/>
                  <dgm:constr type="h" for="ch" forName="Child1Accent5" refType="h" fact="0.0381"/>
                  <dgm:constr type="r" for="ch" forName="Child1Accent6" refType="w" fact="0.7574"/>
                  <dgm:constr type="t" for="ch" forName="Child1Accent6" refType="h" fact="0.097"/>
                  <dgm:constr type="w" for="ch" forName="Child1Accent6" refType="w" fact="0.0287"/>
                  <dgm:constr type="h" for="ch" forName="Child1Accent6" refType="h" fact="0.0381"/>
                  <dgm:constr type="r" for="ch" forName="Child1Accent7" refType="w" fact="0.8187"/>
                  <dgm:constr type="t" for="ch" forName="Child1Accent7" refType="h" fact="0.097"/>
                  <dgm:constr type="w" for="ch" forName="Child1Accent7" refType="w" fact="0.0287"/>
                  <dgm:constr type="h" for="ch" forName="Child1Accent7" refType="h" fact="0.0381"/>
                  <dgm:constr type="r" for="ch" forName="Child1Accent8" refType="w" fact="0.88"/>
                  <dgm:constr type="t" for="ch" forName="Child1Accent8" refType="h" fact="0.097"/>
                  <dgm:constr type="w" for="ch" forName="Child1Accent8" refType="w" fact="0.0287"/>
                  <dgm:constr type="h" for="ch" forName="Child1Accent8" refType="h" fact="0.0381"/>
                  <dgm:constr type="r" for="ch" forName="Child1Accent9" refType="w" fact="0.9413"/>
                  <dgm:constr type="t" for="ch" forName="Child1Accent9" refType="h" fact="0.097"/>
                  <dgm:constr type="w" for="ch" forName="Child1Accent9" refType="w" fact="0.0287"/>
                  <dgm:constr type="h" for="ch" forName="Child1Accent9" refType="h" fact="0.0381"/>
                  <dgm:constr type="r" for="ch" forName="Child5Accent1" refType="w" fact="0.5181"/>
                  <dgm:constr type="t" for="ch" forName="Child5Accent1" refType="h" fact="0.7601"/>
                  <dgm:constr type="w" for="ch" forName="Child5Accent1" refType="w" fact="0.0574"/>
                  <dgm:constr type="h" for="ch" forName="Child5Accent1" refType="h" fact="0.0763"/>
                  <dgm:constr type="r" for="ch" forName="Child5Accent2" refType="w" fact="0.547"/>
                  <dgm:constr type="t" for="ch" forName="Child5Accent2" refType="h" fact="0.8375"/>
                  <dgm:constr type="w" for="ch" forName="Child5Accent2" refType="w" fact="0.0287"/>
                  <dgm:constr type="h" for="ch" forName="Child5Accent2" refType="h" fact="0.0381"/>
                  <dgm:constr type="r" for="ch" forName="Child5Accent3" refType="w" fact="0.5882"/>
                  <dgm:constr type="t" for="ch" forName="Child5Accent3" refType="h" fact="0.8991"/>
                  <dgm:constr type="w" for="ch" forName="Child5Accent3" refType="w" fact="0.0287"/>
                  <dgm:constr type="h" for="ch" forName="Child5Accent3" refType="h" fact="0.0381"/>
                  <dgm:constr type="r" for="ch" forName="Child5Accent4" refType="w" fact="0.6347"/>
                  <dgm:constr type="t" for="ch" forName="Child5Accent4" refType="h" fact="0.9619"/>
                  <dgm:constr type="w" for="ch" forName="Child5Accent4" refType="w" fact="0.0287"/>
                  <dgm:constr type="h" for="ch" forName="Child5Accent4" refType="h" fact="0.0381"/>
                  <dgm:constr type="r" for="ch" forName="Child5Accent5" refType="w" fact="0.696"/>
                  <dgm:constr type="t" for="ch" forName="Child5Accent5" refType="h" fact="0.9619"/>
                  <dgm:constr type="w" for="ch" forName="Child5Accent5" refType="w" fact="0.0287"/>
                  <dgm:constr type="h" for="ch" forName="Child5Accent5" refType="h" fact="0.0381"/>
                  <dgm:constr type="r" for="ch" forName="Child5Accent6" refType="w" fact="0.7574"/>
                  <dgm:constr type="t" for="ch" forName="Child5Accent6" refType="h" fact="0.9619"/>
                  <dgm:constr type="w" for="ch" forName="Child5Accent6" refType="w" fact="0.0287"/>
                  <dgm:constr type="h" for="ch" forName="Child5Accent6" refType="h" fact="0.0381"/>
                  <dgm:constr type="r" for="ch" forName="Child5Accent7" refType="w" fact="0.8187"/>
                  <dgm:constr type="t" for="ch" forName="Child5Accent7" refType="h" fact="0.9619"/>
                  <dgm:constr type="w" for="ch" forName="Child5Accent7" refType="w" fact="0.0287"/>
                  <dgm:constr type="h" for="ch" forName="Child5Accent7" refType="h" fact="0.0381"/>
                  <dgm:constr type="r" for="ch" forName="Child5Accent8" refType="w" fact="0.88"/>
                  <dgm:constr type="t" for="ch" forName="Child5Accent8" refType="h" fact="0.9619"/>
                  <dgm:constr type="w" for="ch" forName="Child5Accent8" refType="w" fact="0.0287"/>
                  <dgm:constr type="h" for="ch" forName="Child5Accent8" refType="h" fact="0.0381"/>
                  <dgm:constr type="r" for="ch" forName="Child5Accent9" refType="w" fact="0.9423"/>
                  <dgm:constr type="t" for="ch" forName="Child5Accent9" refType="h" fact="0.9619"/>
                  <dgm:constr type="w" for="ch" forName="Child5Accent9" refType="w" fact="0.0287"/>
                  <dgm:constr type="h" for="ch" forName="Child5Accent9" refType="h" fact="0.0381"/>
                  <dgm:constr type="r" for="ch" forName="Child5" refType="w" fact="0.9419"/>
                  <dgm:constr type="t" for="ch" forName="Child5" refType="h" fact="0.8635"/>
                  <dgm:constr type="w" for="ch" forName="Child5" refType="w" fact="0.3364"/>
                  <dgm:constr type="h" for="ch" forName="Child5" refType="h" fact="0.0981"/>
                  <dgm:constr type="r" for="ch" forName="Child4" refType="w"/>
                  <dgm:constr type="t" for="ch" forName="Child4" refType="h" fact="0.6701"/>
                  <dgm:constr type="w" for="ch" forName="Child4" refType="w" fact="0.3364"/>
                  <dgm:constr type="h" for="ch" forName="Child4" refType="h" fact="0.0981"/>
                  <dgm:constr type="r" for="ch" forName="Child3" refType="w"/>
                  <dgm:constr type="t" for="ch" forName="Child3" refType="h" fact="0.4276"/>
                  <dgm:constr type="w" for="ch" forName="Child3" refType="w" fact="0.2544"/>
                  <dgm:constr type="h" for="ch" forName="Child3" refType="h" fact="0.0981"/>
                  <dgm:constr type="r" for="ch" forName="Child2" refType="w"/>
                  <dgm:constr type="t" for="ch" forName="Child2" refType="h" fact="0.1798"/>
                  <dgm:constr type="w" for="ch" forName="Child2" refType="w" fact="0.3364"/>
                  <dgm:constr type="h" for="ch" forName="Child2" refType="h" fact="0.0981"/>
                  <dgm:constr type="r" for="ch" forName="Child1" refType="w" fact="0.9419"/>
                  <dgm:constr type="t" for="ch" forName="Child1" refType="h" fact="0"/>
                  <dgm:constr type="w" for="ch" forName="Child1" refType="w" fact="0.3364"/>
                  <dgm:constr type="h" for="ch" forName="Child1" refType="h" fact="0.0981"/>
                  <dgm:constr type="r" for="ch" forName="Parent" refType="w" fact="0.6347"/>
                  <dgm:constr type="t" for="ch" forName="Parent" refType="h" fact="0.3513"/>
                  <dgm:constr type="w" for="ch" forName="Parent" refType="w" fact="0.2906"/>
                  <dgm:constr type="h" for="ch" forName="Parent" refType="h" fact="0.3859"/>
                </dgm:constrLst>
              </dgm:else>
            </dgm:choose>
          </dgm:else>
        </dgm:choose>
        <dgm:layoutNode name="ParentAccen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Accen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Parent" styleLbl="alignNode1">
          <dgm:varLst>
            <dgm:chMax val="5"/>
            <dgm:chPref val="3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 ptType="node"/>
          <dgm:constrLst>
            <dgm:constr type="lMarg" refType="primFontSz" fact="0.1"/>
            <dgm:constr type="rMarg" refType="primFontSz" fact="0.1"/>
            <dgm:constr type="tMarg" refType="primFontSz" fact="0.1"/>
            <dgm:constr type="bMarg" refType="primFontSz" fact="0.1"/>
          </dgm:constrLst>
          <dgm:ruleLst>
            <dgm:rule type="primFontSz" val="5" fact="NaN" max="NaN"/>
          </dgm:ruleLst>
        </dgm:layoutNode>
        <dgm:forEach name="Name21" axis="ch" ptType="node" cnt="1">
          <dgm:layoutNode name="Child1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1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2" axis="ch" ptType="node" st="2" cnt="1">
          <dgm:layoutNode name="Child2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2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3" axis="ch" ptType="node" st="3" cnt="1">
          <dgm:layoutNode name="Child3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3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4" axis="ch" ptType="node" st="4" cnt="1">
          <dgm:layoutNode name="Child4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4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  <dgm:forEach name="Name25" axis="ch" ptType="node" st="5" cnt="1">
          <dgm:layoutNode name="Child5Accent1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2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3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4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5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6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7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8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Accent9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  <dgm:layoutNode name="Child5" styleLbl="revTx">
            <dgm:varLst>
              <dgm:chMax/>
              <dgm:chPref val="0"/>
              <dgm:bulletEnabled val="1"/>
            </dgm:varLst>
            <dgm:alg type="tx">
              <dgm:param type="parTxLTRAlign" val="l"/>
              <dgm:param type="txAnchorVert" val="b"/>
              <dgm:param type="txAnchorVertCh" val="b"/>
            </dgm:alg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"/>
              <dgm:constr type="bMarg" refType="primFontSz" fact="0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FF47FE-ECEE-41D6-A598-8C0DE72C9541}" type="datetimeFigureOut">
              <a:rPr lang="en-US" smtClean="0"/>
              <a:t>1/29/2014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E19DF-13D5-4972-9801-D724D0CE6C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51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140B8-121F-4A0C-804D-BDA0FA2D3DD8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85488"/>
            <a:ext cx="61976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140B8-121F-4A0C-804D-BDA0FA2D3DD8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85488"/>
            <a:ext cx="61976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25EC8-B765-4DE9-8105-FD05775F1735}" type="slidenum">
              <a:rPr lang="en-US" smtClean="0">
                <a:solidFill>
                  <a:prstClr val="black"/>
                </a:solidFill>
              </a:rPr>
              <a:pPr/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700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60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77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41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1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23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647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0723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790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84613" y="868362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6" tIns="45689" rIns="91376" bIns="45689" anchor="b"/>
          <a:lstStyle>
            <a:lvl1pPr defTabSz="8953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defTabSz="8953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defTabSz="8953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defTabSz="8953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defTabSz="8953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8B69E007-5CC1-4948-8CC9-AFED5A5CA393}" type="slidenum">
              <a:rPr lang="en-US" sz="1200">
                <a:solidFill>
                  <a:srgbClr val="000000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6" tIns="45689" rIns="91376" bIns="4568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Overview of the supply chain and the areas in which agency programs are supporting development of </a:t>
            </a:r>
            <a:r>
              <a:rPr lang="ja-JP" altLang="en-US" sz="1100" dirty="0" smtClean="0"/>
              <a:t>“</a:t>
            </a:r>
            <a:r>
              <a:rPr lang="en-US" altLang="ja-JP" sz="1100" dirty="0" smtClean="0"/>
              <a:t>drop in</a:t>
            </a:r>
            <a:r>
              <a:rPr lang="ja-JP" altLang="en-US" sz="1100" dirty="0" smtClean="0"/>
              <a:t>”</a:t>
            </a:r>
            <a:r>
              <a:rPr lang="en-US" altLang="ja-JP" sz="1100" dirty="0" smtClean="0"/>
              <a:t> jet biofuels.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Provides an across government perspective/presentation of the information of who and how each agency is providing support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1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Supply chain columns: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Feedstock production –- identification, assessment and improvement of potential jet fuel feedstock crops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Feedstock logistics— support for harvesting/movement of the feedstock to where it needs to be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Fuel Conversion—R&amp;D to develop and optimize alternative jet fuel conversion processes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Conv. Process and scale up – out of lab and pushing towards commercialization—prove scaled production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Fuel performance—how engine/a/c </a:t>
            </a:r>
            <a:r>
              <a:rPr lang="en-US" sz="1100" dirty="0" err="1" smtClean="0"/>
              <a:t>perfomr</a:t>
            </a:r>
            <a:r>
              <a:rPr lang="en-US" sz="1100" dirty="0" smtClean="0"/>
              <a:t> using the fuel </a:t>
            </a:r>
            <a:r>
              <a:rPr lang="en-US" sz="1100" dirty="0" smtClean="0">
                <a:sym typeface="Wingdings" pitchFamily="2" charset="2"/>
              </a:rPr>
              <a:t> key to qualification and certification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err="1" smtClean="0">
                <a:sym typeface="Wingdings" pitchFamily="2" charset="2"/>
              </a:rPr>
              <a:t>Env</a:t>
            </a:r>
            <a:r>
              <a:rPr lang="en-US" sz="1100" dirty="0" smtClean="0">
                <a:sym typeface="Wingdings" pitchFamily="2" charset="2"/>
              </a:rPr>
              <a:t>. Assessment—air quality improvements &amp; GHG LCA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>
                <a:sym typeface="Wingdings" pitchFamily="2" charset="2"/>
              </a:rPr>
              <a:t>Enable Production—govt. incentives to support a new industry such as USDA and DOE loan guarantee and grant program, RFS2, DOC investor education/webinars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>
                <a:sym typeface="Wingdings" pitchFamily="2" charset="2"/>
              </a:rPr>
              <a:t>End user—Agencies that use fuels (</a:t>
            </a:r>
            <a:r>
              <a:rPr lang="en-US" sz="1100" dirty="0" err="1" smtClean="0">
                <a:sym typeface="Wingdings" pitchFamily="2" charset="2"/>
              </a:rPr>
              <a:t>DoD</a:t>
            </a:r>
            <a:r>
              <a:rPr lang="en-US" sz="1100" dirty="0" smtClean="0">
                <a:sym typeface="Wingdings" pitchFamily="2" charset="2"/>
              </a:rPr>
              <a:t>), and in case of airlines (close coordination with </a:t>
            </a:r>
            <a:r>
              <a:rPr lang="en-US" sz="1100" dirty="0" err="1" smtClean="0">
                <a:sym typeface="Wingdings" pitchFamily="2" charset="2"/>
              </a:rPr>
              <a:t>fAA</a:t>
            </a:r>
            <a:r>
              <a:rPr lang="en-US" sz="1100" dirty="0" smtClean="0">
                <a:sym typeface="Wingdings" pitchFamily="2" charset="2"/>
              </a:rPr>
              <a:t>)</a:t>
            </a:r>
            <a:endParaRPr lang="en-US" sz="11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100" dirty="0" smtClean="0"/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100" dirty="0" smtClean="0"/>
              <a:t>Sustainability analyses are being developed across the supply chain.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sz="1100" dirty="0" smtClean="0"/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en-US" sz="1100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515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8C154D-8EE4-444E-8C9E-DDF268052CD3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83" y="4343943"/>
            <a:ext cx="5030435" cy="411433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9718" tIns="44859" rIns="89718" bIns="44859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59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 txBox="1">
            <a:spLocks noGrp="1" noChangeArrowheads="1"/>
          </p:cNvSpPr>
          <p:nvPr/>
        </p:nvSpPr>
        <p:spPr bwMode="auto">
          <a:xfrm>
            <a:off x="3885257" y="8684305"/>
            <a:ext cx="2971254" cy="4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1" tIns="45681" rIns="91361" bIns="45681" anchor="b"/>
          <a:lstStyle>
            <a:lvl1pPr defTabSz="9461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461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461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461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461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A59CC72-63A2-4F18-B691-A92E118BB0BA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47" y="4342910"/>
            <a:ext cx="5485506" cy="4117598"/>
          </a:xfrm>
          <a:noFill/>
        </p:spPr>
        <p:txBody>
          <a:bodyPr lIns="91361" tIns="45681" rIns="91361" bIns="45681"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300" dirty="0" smtClean="0"/>
              <a:t>Provide your agency areas of focus </a:t>
            </a:r>
            <a:r>
              <a:rPr lang="en-US" sz="1300" baseline="0" dirty="0" smtClean="0"/>
              <a:t>across the supply chain and a high level description.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sz="1300" baseline="0" dirty="0" smtClean="0"/>
              <a:t>Indicate relative level of effort or direct involvement by color of checkmark (e.g. grey=less; black=greater)</a:t>
            </a:r>
            <a:endParaRPr lang="en-US" sz="13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140B8-121F-4A0C-804D-BDA0FA2D3DD8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85488"/>
            <a:ext cx="61976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140B8-121F-4A0C-804D-BDA0FA2D3DD8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85488"/>
            <a:ext cx="61976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140B8-121F-4A0C-804D-BDA0FA2D3DD8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85488"/>
            <a:ext cx="61976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140B8-121F-4A0C-804D-BDA0FA2D3DD8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85488"/>
            <a:ext cx="61976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140B8-121F-4A0C-804D-BDA0FA2D3DD8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85488"/>
            <a:ext cx="61976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7140B8-121F-4A0C-804D-BDA0FA2D3DD8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0200" y="685488"/>
            <a:ext cx="61976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Title Slide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46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0C638F-8631-4D8C-99BA-E3590DC19AF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96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CA2F6E-4906-439E-9909-25C76ACAA1A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046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5A13B8-F831-48FC-A283-CBCF33B9761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960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ED5971-9CD3-4E46-8B40-C33D07715AE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4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6B6F04-913C-4098-B28D-08CD891880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35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CD56D3-668F-4E25-85CA-A843E17FB0B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50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A6CD25-89D4-4261-8983-14E88A10050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0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B12A9C-B86B-4D74-82C7-6412282EB38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433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EC5C6A-22E8-4689-B215-1F96DD7B060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73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888" y="3486150"/>
            <a:ext cx="6400800" cy="11049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36D8F-AF80-492A-97F7-59AEB6A78A9A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4088" y="2114551"/>
            <a:ext cx="7772400" cy="1335081"/>
          </a:xfrm>
        </p:spPr>
        <p:txBody>
          <a:bodyPr anchor="t">
            <a:normAutofit/>
          </a:bodyPr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ounded Rectangle 15"/>
          <p:cNvSpPr/>
          <p:nvPr userDrawn="1"/>
        </p:nvSpPr>
        <p:spPr>
          <a:xfrm>
            <a:off x="228600" y="171450"/>
            <a:ext cx="8695944" cy="98663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8" name="Group 15"/>
          <p:cNvGrpSpPr>
            <a:grpSpLocks noChangeAspect="1"/>
          </p:cNvGrpSpPr>
          <p:nvPr userDrawn="1"/>
        </p:nvGrpSpPr>
        <p:grpSpPr bwMode="hidden">
          <a:xfrm>
            <a:off x="217426" y="936254"/>
            <a:ext cx="8723376" cy="331353"/>
            <a:chOff x="-3905251" y="4294188"/>
            <a:chExt cx="13027839" cy="1892300"/>
          </a:xfrm>
        </p:grpSpPr>
        <p:sp>
          <p:nvSpPr>
            <p:cNvPr id="19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3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6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095" y="1257301"/>
            <a:ext cx="7408333" cy="33373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686CA-D09A-4E0D-A524-AEB185A28B7F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114301"/>
            <a:ext cx="8229600" cy="614363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grpSp>
        <p:nvGrpSpPr>
          <p:cNvPr id="7" name="Group 5"/>
          <p:cNvGrpSpPr>
            <a:grpSpLocks noChangeAspect="1"/>
          </p:cNvGrpSpPr>
          <p:nvPr userDrawn="1"/>
        </p:nvGrpSpPr>
        <p:grpSpPr bwMode="auto">
          <a:xfrm>
            <a:off x="7696203" y="4407042"/>
            <a:ext cx="1276719" cy="622158"/>
            <a:chOff x="96" y="72"/>
            <a:chExt cx="1379" cy="896"/>
          </a:xfrm>
        </p:grpSpPr>
        <p:sp>
          <p:nvSpPr>
            <p:cNvPr id="8" name="AutoShape 4"/>
            <p:cNvSpPr>
              <a:spLocks noChangeAspect="1" noChangeArrowheads="1" noTextEdit="1"/>
            </p:cNvSpPr>
            <p:nvPr/>
          </p:nvSpPr>
          <p:spPr bwMode="auto">
            <a:xfrm>
              <a:off x="96" y="72"/>
              <a:ext cx="1377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2"/>
              <a:ext cx="1379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191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 userDrawn="1"/>
        </p:nvSpPr>
        <p:spPr>
          <a:xfrm>
            <a:off x="228600" y="171450"/>
            <a:ext cx="8695944" cy="98663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5"/>
          <p:cNvGrpSpPr>
            <a:grpSpLocks noChangeAspect="1"/>
          </p:cNvGrpSpPr>
          <p:nvPr userDrawn="1"/>
        </p:nvGrpSpPr>
        <p:grpSpPr bwMode="hidden">
          <a:xfrm>
            <a:off x="217426" y="936254"/>
            <a:ext cx="8723376" cy="331353"/>
            <a:chOff x="-3905251" y="4294188"/>
            <a:chExt cx="13027839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2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B590-13D6-41A6-AD51-9BE3E65F2226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52835"/>
            <a:ext cx="7696200" cy="704851"/>
          </a:xfrm>
        </p:spPr>
        <p:txBody>
          <a:bodyPr anchor="b">
            <a:no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grpSp>
        <p:nvGrpSpPr>
          <p:cNvPr id="21" name="Group 5"/>
          <p:cNvGrpSpPr>
            <a:grpSpLocks noChangeAspect="1"/>
          </p:cNvGrpSpPr>
          <p:nvPr userDrawn="1"/>
        </p:nvGrpSpPr>
        <p:grpSpPr bwMode="auto">
          <a:xfrm>
            <a:off x="7696203" y="4407042"/>
            <a:ext cx="1276719" cy="622158"/>
            <a:chOff x="96" y="72"/>
            <a:chExt cx="1379" cy="896"/>
          </a:xfrm>
        </p:grpSpPr>
        <p:sp>
          <p:nvSpPr>
            <p:cNvPr id="22" name="AutoShape 4"/>
            <p:cNvSpPr>
              <a:spLocks noChangeAspect="1" noChangeArrowheads="1" noTextEdit="1"/>
            </p:cNvSpPr>
            <p:nvPr/>
          </p:nvSpPr>
          <p:spPr bwMode="auto">
            <a:xfrm>
              <a:off x="96" y="72"/>
              <a:ext cx="1377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2"/>
              <a:ext cx="1379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1649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2" y="114301"/>
            <a:ext cx="8744319" cy="7000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34E53-63EB-4882-B2DD-0AADD6788395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1200150"/>
            <a:ext cx="3822192" cy="33947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1200150"/>
            <a:ext cx="3822192" cy="33947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grpSp>
        <p:nvGrpSpPr>
          <p:cNvPr id="8" name="Group 5"/>
          <p:cNvGrpSpPr>
            <a:grpSpLocks noChangeAspect="1"/>
          </p:cNvGrpSpPr>
          <p:nvPr userDrawn="1"/>
        </p:nvGrpSpPr>
        <p:grpSpPr bwMode="auto">
          <a:xfrm>
            <a:off x="7696203" y="4407042"/>
            <a:ext cx="1276719" cy="622158"/>
            <a:chOff x="96" y="72"/>
            <a:chExt cx="1379" cy="896"/>
          </a:xfrm>
        </p:grpSpPr>
        <p:sp>
          <p:nvSpPr>
            <p:cNvPr id="10" name="AutoShape 4"/>
            <p:cNvSpPr>
              <a:spLocks noChangeAspect="1" noChangeArrowheads="1" noTextEdit="1"/>
            </p:cNvSpPr>
            <p:nvPr/>
          </p:nvSpPr>
          <p:spPr bwMode="auto">
            <a:xfrm>
              <a:off x="96" y="72"/>
              <a:ext cx="1377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2"/>
              <a:ext cx="1379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944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075" y="171451"/>
            <a:ext cx="8751992" cy="507206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2084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17716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084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16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825D8-B7B3-42CE-96AB-E635827E5EBF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10" name="Group 5"/>
          <p:cNvGrpSpPr>
            <a:grpSpLocks noChangeAspect="1"/>
          </p:cNvGrpSpPr>
          <p:nvPr userDrawn="1"/>
        </p:nvGrpSpPr>
        <p:grpSpPr bwMode="auto">
          <a:xfrm>
            <a:off x="7696203" y="4407042"/>
            <a:ext cx="1276719" cy="622158"/>
            <a:chOff x="96" y="72"/>
            <a:chExt cx="1379" cy="896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/>
          </p:nvSpPr>
          <p:spPr bwMode="auto">
            <a:xfrm>
              <a:off x="96" y="72"/>
              <a:ext cx="1377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2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2"/>
              <a:ext cx="1379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032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3954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82299-F6CC-4737-A678-914DC6745B15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auto">
          <a:xfrm>
            <a:off x="7696203" y="4407042"/>
            <a:ext cx="1276719" cy="622158"/>
            <a:chOff x="96" y="72"/>
            <a:chExt cx="1379" cy="896"/>
          </a:xfrm>
        </p:grpSpPr>
        <p:sp>
          <p:nvSpPr>
            <p:cNvPr id="7" name="AutoShape 4"/>
            <p:cNvSpPr>
              <a:spLocks noChangeAspect="1" noChangeArrowheads="1" noTextEdit="1"/>
            </p:cNvSpPr>
            <p:nvPr/>
          </p:nvSpPr>
          <p:spPr bwMode="auto">
            <a:xfrm>
              <a:off x="96" y="72"/>
              <a:ext cx="1377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2"/>
              <a:ext cx="1379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957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115BA-FA54-4CEA-A694-CAF17E06C9CF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12" name="Rounded Rectangle 11"/>
          <p:cNvSpPr/>
          <p:nvPr userDrawn="1"/>
        </p:nvSpPr>
        <p:spPr>
          <a:xfrm>
            <a:off x="228600" y="171450"/>
            <a:ext cx="8695944" cy="98663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0" name="Group 15"/>
          <p:cNvGrpSpPr>
            <a:grpSpLocks noChangeAspect="1"/>
          </p:cNvGrpSpPr>
          <p:nvPr userDrawn="1"/>
        </p:nvGrpSpPr>
        <p:grpSpPr bwMode="hidden">
          <a:xfrm>
            <a:off x="217426" y="936254"/>
            <a:ext cx="8723376" cy="331353"/>
            <a:chOff x="-3905251" y="4294188"/>
            <a:chExt cx="13027839" cy="1892300"/>
          </a:xfrm>
        </p:grpSpPr>
        <p:sp>
          <p:nvSpPr>
            <p:cNvPr id="2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5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3" name="Group 5"/>
          <p:cNvGrpSpPr>
            <a:grpSpLocks noChangeAspect="1"/>
          </p:cNvGrpSpPr>
          <p:nvPr userDrawn="1"/>
        </p:nvGrpSpPr>
        <p:grpSpPr bwMode="auto">
          <a:xfrm>
            <a:off x="7696203" y="4407042"/>
            <a:ext cx="1276719" cy="622158"/>
            <a:chOff x="96" y="72"/>
            <a:chExt cx="1379" cy="896"/>
          </a:xfrm>
        </p:grpSpPr>
        <p:sp>
          <p:nvSpPr>
            <p:cNvPr id="14" name="AutoShape 4"/>
            <p:cNvSpPr>
              <a:spLocks noChangeAspect="1" noChangeArrowheads="1" noTextEdit="1"/>
            </p:cNvSpPr>
            <p:nvPr/>
          </p:nvSpPr>
          <p:spPr bwMode="auto">
            <a:xfrm>
              <a:off x="96" y="72"/>
              <a:ext cx="1377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2"/>
              <a:ext cx="1379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72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C6566-CA2A-4061-890D-934B3805C937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1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ounded Rectangle 14"/>
          <p:cNvSpPr/>
          <p:nvPr userDrawn="1"/>
        </p:nvSpPr>
        <p:spPr>
          <a:xfrm>
            <a:off x="228600" y="171450"/>
            <a:ext cx="8695944" cy="98663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" name="Group 15"/>
          <p:cNvGrpSpPr>
            <a:grpSpLocks noChangeAspect="1"/>
          </p:cNvGrpSpPr>
          <p:nvPr userDrawn="1"/>
        </p:nvGrpSpPr>
        <p:grpSpPr bwMode="hidden">
          <a:xfrm>
            <a:off x="217426" y="936254"/>
            <a:ext cx="8723376" cy="331353"/>
            <a:chOff x="-3905251" y="4294188"/>
            <a:chExt cx="13027839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5"/>
          <p:cNvGrpSpPr>
            <a:grpSpLocks noChangeAspect="1"/>
          </p:cNvGrpSpPr>
          <p:nvPr userDrawn="1"/>
        </p:nvGrpSpPr>
        <p:grpSpPr bwMode="auto">
          <a:xfrm>
            <a:off x="7696203" y="4407042"/>
            <a:ext cx="1276719" cy="622158"/>
            <a:chOff x="96" y="72"/>
            <a:chExt cx="1379" cy="896"/>
          </a:xfrm>
        </p:grpSpPr>
        <p:sp>
          <p:nvSpPr>
            <p:cNvPr id="17" name="AutoShape 4"/>
            <p:cNvSpPr>
              <a:spLocks noChangeAspect="1" noChangeArrowheads="1" noTextEdit="1"/>
            </p:cNvSpPr>
            <p:nvPr/>
          </p:nvSpPr>
          <p:spPr bwMode="auto">
            <a:xfrm>
              <a:off x="96" y="72"/>
              <a:ext cx="1377" cy="8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72"/>
              <a:ext cx="1379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31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8" y="254001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6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216B-E131-43AD-B152-559F7489FE3C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1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9CB1-516D-454A-A5AA-9F9B467BE943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5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>
            <a:off x="228600" y="171450"/>
            <a:ext cx="8695944" cy="98663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 bwMode="hidden">
          <a:xfrm>
            <a:off x="217426" y="936254"/>
            <a:ext cx="8723376" cy="331353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62780-2413-4896-A9B9-E877A1D7A34D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65226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158083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3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23" y="1914526"/>
            <a:ext cx="3657098" cy="274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 userDrawn="1"/>
        </p:nvSpPr>
        <p:spPr>
          <a:xfrm>
            <a:off x="228600" y="171450"/>
            <a:ext cx="8695944" cy="98663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5"/>
          <p:cNvGrpSpPr>
            <a:grpSpLocks noChangeAspect="1"/>
          </p:cNvGrpSpPr>
          <p:nvPr userDrawn="1"/>
        </p:nvGrpSpPr>
        <p:grpSpPr bwMode="hidden">
          <a:xfrm>
            <a:off x="217426" y="936254"/>
            <a:ext cx="8723376" cy="331353"/>
            <a:chOff x="-3905251" y="4294188"/>
            <a:chExt cx="13027839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90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6"/>
            <a:ext cx="7772400" cy="108013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2880360"/>
            <a:ext cx="6400799" cy="12858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533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205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13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89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594359" y="977265"/>
            <a:ext cx="1261872" cy="9532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608076" y="2036825"/>
            <a:ext cx="1394460" cy="589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1143000" y="3813048"/>
            <a:ext cx="320040" cy="301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109728" y="4718304"/>
            <a:ext cx="635508" cy="3771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3849623" y="1388745"/>
            <a:ext cx="516636" cy="366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2583179" y="2036826"/>
            <a:ext cx="699516" cy="524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3424428" y="2139695"/>
            <a:ext cx="502920" cy="164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4462272" y="1525904"/>
            <a:ext cx="2464307" cy="1474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4" name="bk object 24"/>
          <p:cNvSpPr/>
          <p:nvPr/>
        </p:nvSpPr>
        <p:spPr>
          <a:xfrm>
            <a:off x="4521708" y="2139695"/>
            <a:ext cx="598932" cy="1577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5" name="bk object 25"/>
          <p:cNvSpPr/>
          <p:nvPr/>
        </p:nvSpPr>
        <p:spPr>
          <a:xfrm>
            <a:off x="2619755" y="3024377"/>
            <a:ext cx="2308860" cy="7543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6" name="bk object 26"/>
          <p:cNvSpPr/>
          <p:nvPr/>
        </p:nvSpPr>
        <p:spPr>
          <a:xfrm>
            <a:off x="5266944" y="2777490"/>
            <a:ext cx="1197864" cy="10287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bk object 27"/>
          <p:cNvSpPr/>
          <p:nvPr/>
        </p:nvSpPr>
        <p:spPr>
          <a:xfrm>
            <a:off x="4594859" y="3912489"/>
            <a:ext cx="955548" cy="7235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8" name="bk object 28"/>
          <p:cNvSpPr/>
          <p:nvPr/>
        </p:nvSpPr>
        <p:spPr>
          <a:xfrm>
            <a:off x="7630669" y="1608200"/>
            <a:ext cx="1138427" cy="8606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9" name="bk object 29"/>
          <p:cNvSpPr/>
          <p:nvPr/>
        </p:nvSpPr>
        <p:spPr>
          <a:xfrm>
            <a:off x="6876289" y="2952368"/>
            <a:ext cx="1709927" cy="39433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0" name="bk object 30"/>
          <p:cNvSpPr/>
          <p:nvPr/>
        </p:nvSpPr>
        <p:spPr>
          <a:xfrm>
            <a:off x="6812280" y="3501009"/>
            <a:ext cx="1965960" cy="5692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1" name="bk object 31"/>
          <p:cNvSpPr/>
          <p:nvPr/>
        </p:nvSpPr>
        <p:spPr>
          <a:xfrm>
            <a:off x="1306285" y="1908293"/>
            <a:ext cx="680548" cy="0"/>
          </a:xfrm>
          <a:custGeom>
            <a:avLst/>
            <a:gdLst/>
            <a:ahLst/>
            <a:cxnLst/>
            <a:rect l="l" t="t" r="r" b="b"/>
            <a:pathLst>
              <a:path w="680548">
                <a:moveTo>
                  <a:pt x="0" y="0"/>
                </a:moveTo>
                <a:lnTo>
                  <a:pt x="680548" y="0"/>
                </a:lnTo>
              </a:path>
            </a:pathLst>
          </a:custGeom>
          <a:ln w="18269">
            <a:solidFill>
              <a:srgbClr val="CFCFC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2" name="bk object 32"/>
          <p:cNvSpPr/>
          <p:nvPr/>
        </p:nvSpPr>
        <p:spPr>
          <a:xfrm>
            <a:off x="625739" y="2708545"/>
            <a:ext cx="1361095" cy="0"/>
          </a:xfrm>
          <a:custGeom>
            <a:avLst/>
            <a:gdLst/>
            <a:ahLst/>
            <a:cxnLst/>
            <a:rect l="l" t="t" r="r" b="b"/>
            <a:pathLst>
              <a:path w="1361095">
                <a:moveTo>
                  <a:pt x="0" y="0"/>
                </a:moveTo>
                <a:lnTo>
                  <a:pt x="1361095" y="0"/>
                </a:lnTo>
              </a:path>
            </a:pathLst>
          </a:custGeom>
          <a:ln w="18269">
            <a:solidFill>
              <a:srgbClr val="D4D4C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3" name="bk object 33"/>
          <p:cNvSpPr/>
          <p:nvPr/>
        </p:nvSpPr>
        <p:spPr>
          <a:xfrm>
            <a:off x="2663426" y="33353"/>
            <a:ext cx="3815584" cy="399220"/>
          </a:xfrm>
          <a:custGeom>
            <a:avLst/>
            <a:gdLst/>
            <a:ahLst/>
            <a:cxnLst/>
            <a:rect l="l" t="t" r="r" b="b"/>
            <a:pathLst>
              <a:path w="3815584" h="532293">
                <a:moveTo>
                  <a:pt x="0" y="0"/>
                </a:moveTo>
                <a:lnTo>
                  <a:pt x="3815584" y="0"/>
                </a:lnTo>
                <a:lnTo>
                  <a:pt x="3815584" y="532293"/>
                </a:lnTo>
                <a:lnTo>
                  <a:pt x="0" y="532293"/>
                </a:lnTo>
                <a:lnTo>
                  <a:pt x="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93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75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98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2456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257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2571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275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24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263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3340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6008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9982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03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3600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3600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6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3452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8883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471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1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186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321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2250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762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114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1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66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F5E57-8B35-447F-9D17-6D9BCA2C8447}" type="datetimeFigureOut">
              <a:rPr lang="en-US" smtClean="0"/>
              <a:pPr/>
              <a:t>1/29/2014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22C1-BBB1-491E-B0A6-9417E06D386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0717"/>
            <a:ext cx="9144000" cy="5122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TextBox 7"/>
          <p:cNvSpPr txBox="1">
            <a:spLocks noChangeArrowheads="1"/>
          </p:cNvSpPr>
          <p:nvPr userDrawn="1"/>
        </p:nvSpPr>
        <p:spPr bwMode="auto">
          <a:xfrm>
            <a:off x="38100" y="4861322"/>
            <a:ext cx="5981700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99"/>
                </a:solidFill>
                <a:cs typeface="Arial" charset="0"/>
              </a:rPr>
              <a:t>Connecticut Center for Advanced Technology</a:t>
            </a:r>
          </a:p>
        </p:txBody>
      </p:sp>
      <p:sp>
        <p:nvSpPr>
          <p:cNvPr id="1028" name="TextBox 1"/>
          <p:cNvSpPr txBox="1">
            <a:spLocks noChangeArrowheads="1"/>
          </p:cNvSpPr>
          <p:nvPr userDrawn="1"/>
        </p:nvSpPr>
        <p:spPr bwMode="auto">
          <a:xfrm>
            <a:off x="7618416" y="4849416"/>
            <a:ext cx="1525587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000099"/>
                </a:solidFill>
                <a:cs typeface="Arial" charset="0"/>
              </a:rPr>
              <a:t>Page </a:t>
            </a:r>
            <a:fld id="{C4684D77-63B7-4BB2-81C1-9FED74B6D6CE}" type="slidenum">
              <a:rPr lang="en-US" sz="1600" smtClean="0">
                <a:solidFill>
                  <a:srgbClr val="000099"/>
                </a:solidFill>
                <a:cs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dirty="0" smtClean="0">
              <a:solidFill>
                <a:srgbClr val="000099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52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 userDrawn="1"/>
        </p:nvSpPr>
        <p:spPr>
          <a:xfrm>
            <a:off x="228600" y="171450"/>
            <a:ext cx="8695944" cy="986632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>
            <a:grpSpLocks noChangeAspect="1"/>
          </p:cNvGrpSpPr>
          <p:nvPr userDrawn="1"/>
        </p:nvGrpSpPr>
        <p:grpSpPr bwMode="hidden">
          <a:xfrm>
            <a:off x="217426" y="936254"/>
            <a:ext cx="8723376" cy="331353"/>
            <a:chOff x="-3905251" y="4294188"/>
            <a:chExt cx="13027839" cy="1892300"/>
          </a:xfrm>
        </p:grpSpPr>
        <p:sp>
          <p:nvSpPr>
            <p:cNvPr id="22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6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0163" y="4686300"/>
            <a:ext cx="37866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F5090676-A934-4AAD-A000-B03AA5FA4C03}" type="datetime3">
              <a:rPr lang="en-US" smtClean="0">
                <a:solidFill>
                  <a:srgbClr val="073E87"/>
                </a:solidFill>
              </a:rPr>
              <a:pPr/>
              <a:t>29 January 2014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8353" y="4686300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4687623"/>
            <a:ext cx="11618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70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314" y="162383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7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56133" y="25526"/>
            <a:ext cx="8631732" cy="73816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05632" y="986219"/>
            <a:ext cx="4932737" cy="218548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1" y="4783455"/>
            <a:ext cx="2926079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5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alphaModFix amt="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55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F5E57-8B35-447F-9D17-6D9BCA2C844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022C1-BBB1-491E-B0A6-9417E06D38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5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tmaloney@ccat.us" TargetMode="Externa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jpg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37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9.jpg"/><Relationship Id="rId11" Type="http://schemas.openxmlformats.org/officeDocument/2006/relationships/image" Target="../media/image54.jpg"/><Relationship Id="rId5" Type="http://schemas.openxmlformats.org/officeDocument/2006/relationships/image" Target="../media/image48.jpg"/><Relationship Id="rId10" Type="http://schemas.openxmlformats.org/officeDocument/2006/relationships/image" Target="../media/image53.jp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jp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jpg"/><Relationship Id="rId5" Type="http://schemas.openxmlformats.org/officeDocument/2006/relationships/hyperlink" Target="http://www.gensysresearch.com/" TargetMode="External"/><Relationship Id="rId4" Type="http://schemas.openxmlformats.org/officeDocument/2006/relationships/hyperlink" Target="mailto:adahiya@GenSysResearch.com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2.pn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.Cassidy@wdc.usda.gov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116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0.gif"/><Relationship Id="rId11" Type="http://schemas.openxmlformats.org/officeDocument/2006/relationships/image" Target="../media/image100.pn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gif"/><Relationship Id="rId14" Type="http://schemas.openxmlformats.org/officeDocument/2006/relationships/image" Target="../media/image11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6.gif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mailto:todd.Campbell@osec.usda,gov" TargetMode="External"/><Relationship Id="rId3" Type="http://schemas.openxmlformats.org/officeDocument/2006/relationships/hyperlink" Target="mailto:rcbaltman@gmail.com" TargetMode="External"/><Relationship Id="rId7" Type="http://schemas.openxmlformats.org/officeDocument/2006/relationships/hyperlink" Target="mailto:tony.logan@oh.usda.gov" TargetMode="External"/><Relationship Id="rId2" Type="http://schemas.openxmlformats.org/officeDocument/2006/relationships/hyperlink" Target="mailto:Csonka.caafi.ed@gmail.com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Vicki.walker@or.usda.gov" TargetMode="External"/><Relationship Id="rId5" Type="http://schemas.openxmlformats.org/officeDocument/2006/relationships/hyperlink" Target="mailto:chris.Cassidy@wdc.usda.gov" TargetMode="External"/><Relationship Id="rId4" Type="http://schemas.openxmlformats.org/officeDocument/2006/relationships/hyperlink" Target="http://www.caafi.org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rurdev.usda.gov/BCP_rbeg.html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3" y="4250148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581151"/>
            <a:ext cx="5105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/>
              <a:t>Local Initiatives</a:t>
            </a:r>
          </a:p>
          <a:p>
            <a:r>
              <a:rPr lang="en-US" sz="2400" smtClean="0"/>
              <a:t>Moderated by: Todd Campbell, </a:t>
            </a:r>
          </a:p>
          <a:p>
            <a:r>
              <a:rPr lang="en-US" sz="2400" smtClean="0"/>
              <a:t>USDA, F2F2 Co-Lead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53842" y="219325"/>
            <a:ext cx="6928158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2. USDA Rural Business Enterprise Grant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533400" y="914400"/>
            <a:ext cx="7810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  <a:cs typeface="Arial" charset="0"/>
              </a:rPr>
              <a:t>Project Team and Supporting Organizations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CCAT, CT Towns of East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G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ranby, Granby, Suffield, Windsor Locks, Fiberight, Paine’s Inc., Solena Fuels, Altman Assocs., Bradley International Airport, Airlines for America, USDA Southern New England Jurisdiction</a:t>
            </a:r>
            <a:r>
              <a:rPr lang="en-US" sz="2000" baseline="30000" dirty="0" smtClean="0">
                <a:solidFill>
                  <a:srgbClr val="000000"/>
                </a:solidFill>
                <a:cs typeface="Arial" charset="0"/>
              </a:rPr>
              <a:t>(1)</a:t>
            </a:r>
            <a:endParaRPr lang="en-US" sz="2000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2062" y="2914650"/>
            <a:ext cx="78867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This team shares support for our national goals of  environmental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stewardship and energy independence.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And this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commitment also includes the implementation of programs and incentives to help American farmers produce feedstocks that can be converted into affordable and sustainable aviation biofuels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4" y="4490650"/>
            <a:ext cx="5995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aseline="30000" dirty="0" smtClean="0">
                <a:solidFill>
                  <a:srgbClr val="000000"/>
                </a:solidFill>
                <a:cs typeface="Arial" charset="0"/>
              </a:rPr>
              <a:t>(1)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 C. Kimball is our USDA RBEG Project Manager, Amherst, MA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9691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53842" y="219325"/>
            <a:ext cx="6928158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>
                <a:solidFill>
                  <a:srgbClr val="000099"/>
                </a:solidFill>
              </a:rPr>
              <a:t>2</a:t>
            </a:r>
            <a:r>
              <a:rPr lang="en-US" sz="2800" dirty="0" smtClean="0">
                <a:solidFill>
                  <a:srgbClr val="000099"/>
                </a:solidFill>
              </a:rPr>
              <a:t>. USDA Rural Business Enterprise Grant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381000" y="742952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  <a:cs typeface="Arial" charset="0"/>
              </a:rPr>
              <a:t>Feedstocks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0" y="1614532"/>
            <a:ext cx="304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 smtClean="0">
                <a:solidFill>
                  <a:srgbClr val="000000"/>
                </a:solidFill>
                <a:cs typeface="Arial" charset="0"/>
              </a:rPr>
              <a:t>Supplemental Biomass</a:t>
            </a:r>
            <a:endParaRPr lang="en-US" sz="2800" b="1" u="sng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5400" y="1970915"/>
            <a:ext cx="396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F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orest thinnings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W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ood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and wood waste</a:t>
            </a: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A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gricultural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crops and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residue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Nursery wastes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1957432"/>
            <a:ext cx="40767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Central CT waste collection greater than 800,000 tons/year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Supply of MSW – from over 70 towns; more towns possible (one of our RBEG project partners serves 26 CT towns)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Landfill no longer an option! 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600200"/>
            <a:ext cx="4191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	</a:t>
            </a:r>
            <a:r>
              <a:rPr lang="en-US" sz="2000" u="sng" dirty="0" smtClean="0">
                <a:solidFill>
                  <a:srgbClr val="000000"/>
                </a:solidFill>
                <a:cs typeface="Arial" charset="0"/>
              </a:rPr>
              <a:t>Municipal Solid Waste</a:t>
            </a:r>
          </a:p>
        </p:txBody>
      </p:sp>
    </p:spTree>
    <p:extLst>
      <p:ext uri="{BB962C8B-B14F-4D97-AF65-F5344CB8AC3E}">
        <p14:creationId xmlns:p14="http://schemas.microsoft.com/office/powerpoint/2010/main" val="75325443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19200" y="219325"/>
            <a:ext cx="7391400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>
                <a:solidFill>
                  <a:srgbClr val="000099"/>
                </a:solidFill>
              </a:rPr>
              <a:t>3</a:t>
            </a:r>
            <a:r>
              <a:rPr lang="en-US" sz="2800" dirty="0" smtClean="0">
                <a:solidFill>
                  <a:srgbClr val="000099"/>
                </a:solidFill>
              </a:rPr>
              <a:t>. DLA Energy Alternative Fuels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3692" y="976955"/>
            <a:ext cx="8016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CCAT and Arcadis U.S. are executing a project under leadership of DLA Energy to consider full range of gasification technologies for: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32986"/>
            <a:ext cx="2057400" cy="41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4" y="2172459"/>
            <a:ext cx="71628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Diverse Feedstocks-to-Liquid Fuel – main focus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Diverse Feedstocks-to-Electricity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Test and evaluate technologies to advance commercial viability and comply with EISA 2007 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Title V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, Section 526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363" y="4466451"/>
            <a:ext cx="6481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( L. Hicks and J. Maniwang are the DLA Energy project leads)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632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219200" y="219325"/>
            <a:ext cx="7391400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>
                <a:solidFill>
                  <a:srgbClr val="000099"/>
                </a:solidFill>
              </a:rPr>
              <a:t>3</a:t>
            </a:r>
            <a:r>
              <a:rPr lang="en-US" sz="2800" dirty="0" smtClean="0">
                <a:solidFill>
                  <a:srgbClr val="000099"/>
                </a:solidFill>
              </a:rPr>
              <a:t>. DLA Energy Alternative Fuels Program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332986"/>
            <a:ext cx="2057400" cy="41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59966" y="914402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Collaborative effort among DoD-DOE (NETL) and leverages existing U.S. capabilities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8774" y="2204002"/>
            <a:ext cx="17315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EERC</a:t>
            </a:r>
            <a:r>
              <a:rPr lang="en-US" baseline="30000" dirty="0" smtClean="0">
                <a:solidFill>
                  <a:srgbClr val="000000"/>
                </a:solidFill>
                <a:cs typeface="Arial" charset="0"/>
              </a:rPr>
              <a:t>1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NCCC</a:t>
            </a:r>
            <a:r>
              <a:rPr lang="en-US" baseline="30000" dirty="0" smtClean="0">
                <a:solidFill>
                  <a:srgbClr val="000000"/>
                </a:solidFill>
                <a:cs typeface="Arial" charset="0"/>
              </a:rPr>
              <a:t>2</a:t>
            </a:r>
            <a:endParaRPr lang="en-US" baseline="30000" dirty="0">
              <a:solidFill>
                <a:srgbClr val="000000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Alter NRG</a:t>
            </a:r>
            <a:r>
              <a:rPr lang="en-US" baseline="30000" dirty="0" smtClean="0">
                <a:solidFill>
                  <a:srgbClr val="000000"/>
                </a:solidFill>
                <a:cs typeface="Arial" charset="0"/>
              </a:rPr>
              <a:t>3</a:t>
            </a:r>
            <a:endParaRPr lang="en-US" baseline="30000" dirty="0">
              <a:solidFill>
                <a:srgbClr val="000000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Emery Energy</a:t>
            </a:r>
            <a:r>
              <a:rPr lang="en-US" baseline="30000" dirty="0" smtClean="0">
                <a:solidFill>
                  <a:srgbClr val="000000"/>
                </a:solidFill>
                <a:cs typeface="Arial" charset="0"/>
              </a:rPr>
              <a:t>4</a:t>
            </a:r>
            <a:endParaRPr lang="en-US" baseline="30000" dirty="0">
              <a:solidFill>
                <a:srgbClr val="000000"/>
              </a:solidFill>
              <a:cs typeface="Arial" charset="0"/>
            </a:endParaRP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Other TBD 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6893" y="2175427"/>
            <a:ext cx="39165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Entrained Flow and Trnspt. </a:t>
            </a:r>
            <a:r>
              <a:rPr lang="en-US" dirty="0" err="1" smtClean="0">
                <a:solidFill>
                  <a:srgbClr val="000000"/>
                </a:solidFill>
                <a:cs typeface="Arial" charset="0"/>
              </a:rPr>
              <a:t>Gasifiers</a:t>
            </a:r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Transport </a:t>
            </a:r>
            <a:r>
              <a:rPr lang="en-US" dirty="0" err="1" smtClean="0">
                <a:solidFill>
                  <a:srgbClr val="000000"/>
                </a:solidFill>
                <a:cs typeface="Arial" charset="0"/>
              </a:rPr>
              <a:t>Gasifier</a:t>
            </a:r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Plasma Reactor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Reformer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2463" y="2175427"/>
            <a:ext cx="25442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50" dirty="0" smtClean="0">
                <a:solidFill>
                  <a:srgbClr val="000000"/>
                </a:solidFill>
                <a:cs typeface="Arial" charset="0"/>
              </a:rPr>
              <a:t>Raw Biomass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50" dirty="0" smtClean="0">
                <a:solidFill>
                  <a:srgbClr val="000000"/>
                </a:solidFill>
                <a:cs typeface="Arial" charset="0"/>
              </a:rPr>
              <a:t>Torrefied Biomass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50" dirty="0" smtClean="0">
                <a:solidFill>
                  <a:srgbClr val="000000"/>
                </a:solidFill>
                <a:cs typeface="Arial" charset="0"/>
              </a:rPr>
              <a:t>MSW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50" dirty="0" smtClean="0">
                <a:solidFill>
                  <a:srgbClr val="000000"/>
                </a:solidFill>
                <a:cs typeface="Arial" charset="0"/>
              </a:rPr>
              <a:t>Algae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50" dirty="0" smtClean="0">
                <a:solidFill>
                  <a:srgbClr val="000000"/>
                </a:solidFill>
                <a:cs typeface="Arial" charset="0"/>
              </a:rPr>
              <a:t>Nuisance Plants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50" dirty="0" smtClean="0">
                <a:solidFill>
                  <a:srgbClr val="000000"/>
                </a:solidFill>
                <a:cs typeface="Arial" charset="0"/>
              </a:rPr>
              <a:t>Used Railroad Ties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50" dirty="0" smtClean="0">
                <a:solidFill>
                  <a:srgbClr val="000000"/>
                </a:solidFill>
                <a:cs typeface="Arial" charset="0"/>
              </a:rPr>
              <a:t>Coal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50" dirty="0" smtClean="0">
                <a:solidFill>
                  <a:srgbClr val="000000"/>
                </a:solidFill>
                <a:cs typeface="Arial" charset="0"/>
              </a:rPr>
              <a:t>(Mixtures of the above)</a:t>
            </a:r>
            <a:endParaRPr lang="en-US" sz="17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5" y="1749902"/>
            <a:ext cx="26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00"/>
                </a:solidFill>
                <a:cs typeface="Arial" charset="0"/>
              </a:rPr>
              <a:t>Existing Test Facilities</a:t>
            </a:r>
            <a:endParaRPr lang="en-US" b="1" u="sng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88397" y="1753412"/>
            <a:ext cx="1655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00"/>
                </a:solidFill>
                <a:cs typeface="Arial" charset="0"/>
              </a:rPr>
              <a:t>Technologies</a:t>
            </a:r>
            <a:endParaRPr lang="en-US" b="1" u="sng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784560"/>
            <a:ext cx="2245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 smtClean="0">
                <a:solidFill>
                  <a:srgbClr val="000000"/>
                </a:solidFill>
                <a:cs typeface="Arial" charset="0"/>
              </a:rPr>
              <a:t>Feedstocks Tested</a:t>
            </a:r>
            <a:endParaRPr lang="en-US" b="1" u="sng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3886202"/>
            <a:ext cx="4857420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Energy &amp; Environmental Research Center, Grand Forks, ND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National Carbon Capture Center (DOE/Southern Co.), Wilsonville, AL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Westinghouse Plasma Corp., Madison, PA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Laramie, WY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0072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53842" y="219325"/>
            <a:ext cx="6928158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4. Creating / Leveraging Opportunities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76300" y="742950"/>
            <a:ext cx="77343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>
                <a:solidFill>
                  <a:srgbClr val="000000"/>
                </a:solidFill>
                <a:cs typeface="Arial" charset="0"/>
              </a:rPr>
              <a:t>Connecticut Resources Recovery Authority (CRRA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Strong interest in USDA RBEG Program and DLA Energy Program for exploring liquid fuels production from renewable domestic feedstocks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u="sng" dirty="0" smtClean="0">
                <a:solidFill>
                  <a:srgbClr val="000000"/>
                </a:solidFill>
                <a:cs typeface="Arial" charset="0"/>
              </a:rPr>
              <a:t>CRRA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Mission is to develop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implement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environmentally sound solutions and best practices for solid waste disposal and recycling management </a:t>
            </a: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300" y="4095750"/>
            <a:ext cx="731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CRRA manages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~80 member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towns’ solid waste through three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CT trash-to-energy systems (Hartford, Bridgeport, Preston)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9122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53842" y="219325"/>
            <a:ext cx="6928158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4. </a:t>
            </a:r>
            <a:r>
              <a:rPr lang="en-US" sz="2800" dirty="0">
                <a:solidFill>
                  <a:srgbClr val="000099"/>
                </a:solidFill>
              </a:rPr>
              <a:t>Creating / Leveraging </a:t>
            </a:r>
            <a:r>
              <a:rPr lang="en-US" sz="2800" dirty="0" smtClean="0">
                <a:solidFill>
                  <a:srgbClr val="000099"/>
                </a:solidFill>
              </a:rPr>
              <a:t>Opportunities</a:t>
            </a:r>
          </a:p>
        </p:txBody>
      </p:sp>
      <p:sp>
        <p:nvSpPr>
          <p:cNvPr id="2" name="Rectangle 1"/>
          <p:cNvSpPr/>
          <p:nvPr/>
        </p:nvSpPr>
        <p:spPr>
          <a:xfrm>
            <a:off x="868079" y="729615"/>
            <a:ext cx="77343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 dirty="0" smtClean="0">
                <a:solidFill>
                  <a:srgbClr val="000000"/>
                </a:solidFill>
                <a:cs typeface="Arial" charset="0"/>
              </a:rPr>
              <a:t>CRRA Hartford Facility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REFUSE-DERIVED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FUEL (RDF) TRASH-TO-ENERGY FACILITY </a:t>
            </a:r>
            <a:endParaRPr lang="en-US" dirty="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86400" y="3543300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Hartford trash-to-energy plant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554" y="1714500"/>
            <a:ext cx="3865846" cy="185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945" y="1714500"/>
            <a:ext cx="495300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000000"/>
                </a:solidFill>
                <a:cs typeface="Arial" charset="0"/>
              </a:rPr>
              <a:t>Trash collected from ~50 towns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000000"/>
                </a:solidFill>
                <a:cs typeface="Arial" charset="0"/>
              </a:rPr>
              <a:t>Towns pay CRRA for MSW collection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000000"/>
                </a:solidFill>
                <a:cs typeface="Arial" charset="0"/>
              </a:rPr>
              <a:t>MSW processed to RDF at Hartford facility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000000"/>
                </a:solidFill>
                <a:cs typeface="Arial" charset="0"/>
              </a:rPr>
              <a:t>CRRA burns RDF to generate/sell electricity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700" dirty="0" smtClean="0">
              <a:solidFill>
                <a:srgbClr val="000000"/>
              </a:solidFill>
              <a:cs typeface="Arial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u="sng" dirty="0" smtClean="0">
                <a:solidFill>
                  <a:srgbClr val="000000"/>
                </a:solidFill>
                <a:cs typeface="Arial" charset="0"/>
              </a:rPr>
              <a:t>May now consider MSW/RDF-to-Liquid Fuels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000000"/>
                </a:solidFill>
                <a:cs typeface="Arial" charset="0"/>
              </a:rPr>
              <a:t>MSW collection and processing system already in place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000000"/>
                </a:solidFill>
                <a:cs typeface="Arial" charset="0"/>
              </a:rPr>
              <a:t>Real estate available for additional equipment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rgbClr val="000000"/>
                </a:solidFill>
                <a:cs typeface="Arial" charset="0"/>
              </a:rPr>
              <a:t>Location in proximity to jet fuel pipeline</a:t>
            </a:r>
          </a:p>
        </p:txBody>
      </p:sp>
    </p:spTree>
    <p:extLst>
      <p:ext uri="{BB962C8B-B14F-4D97-AF65-F5344CB8AC3E}">
        <p14:creationId xmlns:p14="http://schemas.microsoft.com/office/powerpoint/2010/main" val="216278774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53842" y="219325"/>
            <a:ext cx="6623358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4. </a:t>
            </a:r>
            <a:r>
              <a:rPr lang="en-US" sz="2800" dirty="0">
                <a:solidFill>
                  <a:srgbClr val="000099"/>
                </a:solidFill>
              </a:rPr>
              <a:t>Creating / Leveraging </a:t>
            </a:r>
            <a:r>
              <a:rPr lang="en-US" sz="2800" dirty="0" smtClean="0">
                <a:solidFill>
                  <a:srgbClr val="000099"/>
                </a:solidFill>
              </a:rPr>
              <a:t>Opportunities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9950" y="895350"/>
            <a:ext cx="77860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USDA RBEG (commercial) and DLA Energy (military) projects are complementary and benefit the overall aviation supply chain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USDA RBEG connecting fuel suppliers with feedstock owners locally best way to identify and communicate opportunities rapidly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Multiple biofuel end customers (jet, diesel, home heating oil) optimizes efficiency – enhances commercial business opportunity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Immediate opportunity to determine feasibility of MSW/biomass to aviation fuel, diesel fuel, and home heating oil to serve north rural CT and western MA.</a:t>
            </a:r>
          </a:p>
        </p:txBody>
      </p:sp>
    </p:spTree>
    <p:extLst>
      <p:ext uri="{BB962C8B-B14F-4D97-AF65-F5344CB8AC3E}">
        <p14:creationId xmlns:p14="http://schemas.microsoft.com/office/powerpoint/2010/main" val="3571564509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981200" y="250033"/>
            <a:ext cx="52578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99"/>
                </a:solidFill>
                <a:cs typeface="Arial" charset="0"/>
              </a:rPr>
              <a:t>Acknowledgements</a:t>
            </a:r>
            <a:endParaRPr lang="en-US" sz="2800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104900" y="720568"/>
            <a:ext cx="6896100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Connecticut Center for Advanced Technology, Inc. (CCAT):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A. Foysol, B. Karasik, T. Maloney, J. Rinebold, J. Smith,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W. Sumple, M. Wadden, A. Willhide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Arcadis U.S.: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M. Barmasse, A. Danzig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dirty="0" smtClean="0">
              <a:solidFill>
                <a:srgbClr val="000000"/>
              </a:solidFill>
              <a:cs typeface="Arial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Alternative Fuel Producer Contributors to RBEG: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  Solena, Fiberight, CAAFI (R. Altman), Paine’s Inc.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b="1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USDA:</a:t>
            </a:r>
            <a:endParaRPr lang="en-US" sz="1400" b="1" dirty="0">
              <a:solidFill>
                <a:srgbClr val="000000"/>
              </a:solidFill>
              <a:cs typeface="Arial" charset="0"/>
            </a:endParaRP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Programmatic and Technical Project Leadership: 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C. Kimball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charset="0"/>
              </a:rPr>
              <a:t>DLA </a:t>
            </a:r>
            <a:r>
              <a:rPr lang="en-US" sz="1400" b="1" dirty="0">
                <a:solidFill>
                  <a:srgbClr val="000000"/>
                </a:solidFill>
                <a:cs typeface="Arial" charset="0"/>
              </a:rPr>
              <a:t>Energy:</a:t>
            </a:r>
          </a:p>
          <a:p>
            <a:pPr marL="0" lvl="1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   Programmatic and Technical Project Leadership:  L. Hicks, J.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Maniwang</a:t>
            </a:r>
          </a:p>
        </p:txBody>
      </p:sp>
      <p:sp>
        <p:nvSpPr>
          <p:cNvPr id="8" name="Rectangle 7"/>
          <p:cNvSpPr/>
          <p:nvPr/>
        </p:nvSpPr>
        <p:spPr>
          <a:xfrm>
            <a:off x="171450" y="4019550"/>
            <a:ext cx="8763000" cy="738664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u="sng" dirty="0">
                <a:solidFill>
                  <a:srgbClr val="000000"/>
                </a:solidFill>
                <a:cs typeface="Arial" charset="0"/>
              </a:rPr>
              <a:t>Disclaimer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All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of the facts and opinions expressed in this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presentation are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solely those of the Connecticut Center for Advanced Technology and are not endorsed or approved by the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USDA, Defense </a:t>
            </a:r>
            <a:r>
              <a:rPr lang="en-US" sz="1400" dirty="0">
                <a:solidFill>
                  <a:srgbClr val="000000"/>
                </a:solidFill>
                <a:cs typeface="Arial" charset="0"/>
              </a:rPr>
              <a:t>Logistics </a:t>
            </a: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Agency or other organizations listed in this presentation.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07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295400" y="1301175"/>
            <a:ext cx="65722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  <a:cs typeface="Arial" charset="0"/>
              </a:rPr>
              <a:t>THANK YOU !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514350" y="2114550"/>
            <a:ext cx="80772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Tom Maloney,  </a:t>
            </a:r>
            <a:r>
              <a:rPr lang="en-US" dirty="0" smtClean="0">
                <a:solidFill>
                  <a:srgbClr val="000000"/>
                </a:solidFill>
                <a:cs typeface="Arial" charset="0"/>
                <a:hlinkClick r:id="rId2"/>
              </a:rPr>
              <a:t>tmaloney@ccat.us</a:t>
            </a:r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“Farm to Fly” Connecticut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Presentation to CAAFI General Meeting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charset="0"/>
              </a:rPr>
              <a:t>Washington DC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charset="0"/>
              </a:rPr>
              <a:t>January 28-29, 2014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50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3" y="4250148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581150"/>
            <a:ext cx="510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Anju Dahiya, </a:t>
            </a:r>
            <a:endParaRPr lang="en-US" sz="4400" smtClean="0"/>
          </a:p>
          <a:p>
            <a:r>
              <a:rPr lang="en-US" sz="2200" smtClean="0"/>
              <a:t>Project </a:t>
            </a:r>
            <a:r>
              <a:rPr lang="en-US" sz="2200"/>
              <a:t>Director, General Systems Research</a:t>
            </a:r>
          </a:p>
        </p:txBody>
      </p:sp>
    </p:spTree>
    <p:extLst>
      <p:ext uri="{BB962C8B-B14F-4D97-AF65-F5344CB8AC3E}">
        <p14:creationId xmlns:p14="http://schemas.microsoft.com/office/powerpoint/2010/main" val="315850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Produced by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3" y="4250148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CAAFI 2014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General Meeting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581151"/>
            <a:ext cx="5105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black"/>
                </a:solidFill>
              </a:rPr>
              <a:t>Vicki Walker, </a:t>
            </a:r>
            <a:endParaRPr lang="en-US" sz="4400" smtClean="0">
              <a:solidFill>
                <a:prstClr val="black"/>
              </a:solidFill>
            </a:endParaRPr>
          </a:p>
          <a:p>
            <a:r>
              <a:rPr lang="en-US" sz="2400" smtClean="0">
                <a:solidFill>
                  <a:prstClr val="black"/>
                </a:solidFill>
              </a:rPr>
              <a:t>State </a:t>
            </a:r>
            <a:r>
              <a:rPr lang="en-US" sz="2400">
                <a:solidFill>
                  <a:prstClr val="black"/>
                </a:solidFill>
              </a:rPr>
              <a:t>Director of Rural Development – Oregon</a:t>
            </a:r>
            <a:r>
              <a:rPr lang="en-US" sz="2400" smtClean="0">
                <a:solidFill>
                  <a:prstClr val="black"/>
                </a:solidFill>
              </a:rPr>
              <a:t>, USDA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971550"/>
          </a:xfrm>
          <a:custGeom>
            <a:avLst/>
            <a:gdLst/>
            <a:ahLst/>
            <a:cxnLst/>
            <a:rect l="l" t="t" r="r" b="b"/>
            <a:pathLst>
              <a:path w="9144000" h="1295400">
                <a:moveTo>
                  <a:pt x="0" y="1295400"/>
                </a:moveTo>
                <a:lnTo>
                  <a:pt x="9144000" y="1295400"/>
                </a:lnTo>
                <a:lnTo>
                  <a:pt x="9144000" y="0"/>
                </a:lnTo>
                <a:lnTo>
                  <a:pt x="0" y="0"/>
                </a:lnTo>
                <a:lnTo>
                  <a:pt x="0" y="12954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8289" y="1"/>
            <a:ext cx="9125710" cy="778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2103" y="410339"/>
            <a:ext cx="4201668" cy="779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05884" y="410339"/>
            <a:ext cx="3904488" cy="779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24000" y="2631569"/>
            <a:ext cx="5791199" cy="207378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315595" algn="ctr"/>
            <a:r>
              <a:rPr b="1" spc="-5" dirty="0" smtClean="0">
                <a:solidFill>
                  <a:prstClr val="black"/>
                </a:solidFill>
                <a:latin typeface="Arial"/>
                <a:cs typeface="Arial"/>
              </a:rPr>
              <a:t>Ja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n.</a:t>
            </a:r>
            <a:r>
              <a:rPr b="1" spc="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28</a:t>
            </a:r>
            <a:r>
              <a:rPr b="1" spc="-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- 2</a:t>
            </a:r>
            <a:r>
              <a:rPr b="1" spc="-10" dirty="0" smtClean="0">
                <a:solidFill>
                  <a:prstClr val="black"/>
                </a:solidFill>
                <a:latin typeface="Arial"/>
                <a:cs typeface="Arial"/>
              </a:rPr>
              <a:t>9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b="1" spc="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b="1" spc="-10" dirty="0" smtClean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marL="737235" marR="377190" indent="-678180" algn="ctr"/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2</a:t>
            </a:r>
            <a:r>
              <a:rPr b="1" spc="-10" dirty="0" smtClean="0">
                <a:solidFill>
                  <a:prstClr val="black"/>
                </a:solidFill>
                <a:latin typeface="Arial"/>
                <a:cs typeface="Arial"/>
              </a:rPr>
              <a:t>0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14</a:t>
            </a:r>
            <a:r>
              <a:rPr b="1" spc="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b="1" spc="-45" dirty="0" smtClean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spc="-20" dirty="0" smtClean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FI</a:t>
            </a:r>
            <a:r>
              <a:rPr b="1" spc="55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Gene</a:t>
            </a:r>
            <a:r>
              <a:rPr b="1" spc="-10" dirty="0" smtClean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al Me</a:t>
            </a:r>
            <a:r>
              <a:rPr b="1" spc="-10" dirty="0" smtClean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ti</a:t>
            </a:r>
            <a:r>
              <a:rPr b="1" spc="5" dirty="0" smtClean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- </a:t>
            </a:r>
            <a:r>
              <a:rPr b="1" spc="-70" dirty="0" smtClean="0">
                <a:solidFill>
                  <a:prstClr val="black"/>
                </a:solidFill>
                <a:latin typeface="Arial"/>
                <a:cs typeface="Arial"/>
              </a:rPr>
              <a:t>W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a</a:t>
            </a:r>
            <a:r>
              <a:rPr b="1" spc="-10" dirty="0" smtClean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h</a:t>
            </a:r>
            <a:r>
              <a:rPr b="1" spc="5" dirty="0" smtClean="0">
                <a:solidFill>
                  <a:prstClr val="black"/>
                </a:solidFill>
                <a:latin typeface="Arial"/>
                <a:cs typeface="Arial"/>
              </a:rPr>
              <a:t>i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spc="5" dirty="0" smtClean="0">
                <a:solidFill>
                  <a:prstClr val="black"/>
                </a:solidFill>
                <a:latin typeface="Arial"/>
                <a:cs typeface="Arial"/>
              </a:rPr>
              <a:t>g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to</a:t>
            </a:r>
            <a:r>
              <a:rPr b="1" spc="5" dirty="0" smtClean="0">
                <a:solidFill>
                  <a:prstClr val="black"/>
                </a:solidFill>
                <a:latin typeface="Arial"/>
                <a:cs typeface="Arial"/>
              </a:rPr>
              <a:t>n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b="1" spc="-20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Arial"/>
                <a:cs typeface="Arial"/>
              </a:rPr>
              <a:t>DC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lnSpc>
                <a:spcPts val="1100"/>
              </a:lnSpc>
              <a:spcBef>
                <a:spcPts val="40"/>
              </a:spcBef>
            </a:pPr>
            <a:endParaRPr sz="1100" dirty="0">
              <a:solidFill>
                <a:prstClr val="black"/>
              </a:solidFill>
            </a:endParaRPr>
          </a:p>
          <a:p>
            <a:pPr marR="1270" algn="ctr"/>
            <a:r>
              <a:rPr sz="3200" b="1" dirty="0" err="1" smtClean="0">
                <a:solidFill>
                  <a:srgbClr val="2C395E"/>
                </a:solidFill>
                <a:latin typeface="Sakkal Majalla"/>
                <a:cs typeface="Sakkal Majalla"/>
              </a:rPr>
              <a:t>Anju</a:t>
            </a:r>
            <a:r>
              <a:rPr sz="3200" b="1" spc="-5" dirty="0" smtClean="0">
                <a:solidFill>
                  <a:srgbClr val="2C395E"/>
                </a:solidFill>
                <a:latin typeface="Sakkal Majalla"/>
                <a:cs typeface="Sakkal Majalla"/>
              </a:rPr>
              <a:t> </a:t>
            </a:r>
            <a:r>
              <a:rPr sz="3200" b="1" dirty="0" err="1" smtClean="0">
                <a:solidFill>
                  <a:srgbClr val="2C395E"/>
                </a:solidFill>
                <a:latin typeface="Sakkal Majalla"/>
                <a:cs typeface="Sakkal Majalla"/>
              </a:rPr>
              <a:t>D</a:t>
            </a:r>
            <a:r>
              <a:rPr sz="3200" b="1" spc="-15" dirty="0" err="1" smtClean="0">
                <a:solidFill>
                  <a:srgbClr val="2C395E"/>
                </a:solidFill>
                <a:latin typeface="Sakkal Majalla"/>
                <a:cs typeface="Sakkal Majalla"/>
              </a:rPr>
              <a:t>a</a:t>
            </a:r>
            <a:r>
              <a:rPr sz="3200" b="1" dirty="0" err="1" smtClean="0">
                <a:solidFill>
                  <a:srgbClr val="2C395E"/>
                </a:solidFill>
                <a:latin typeface="Sakkal Majalla"/>
                <a:cs typeface="Sakkal Majalla"/>
              </a:rPr>
              <a:t>hiya</a:t>
            </a:r>
            <a:endParaRPr lang="en-US" sz="3200" b="1" dirty="0" smtClean="0">
              <a:solidFill>
                <a:srgbClr val="2C395E"/>
              </a:solidFill>
              <a:latin typeface="Sakkal Majalla"/>
              <a:cs typeface="Sakkal Majalla"/>
            </a:endParaRPr>
          </a:p>
          <a:p>
            <a:pPr marR="1270" algn="ctr"/>
            <a:r>
              <a:rPr sz="3200" b="1" spc="-20" dirty="0" smtClean="0">
                <a:solidFill>
                  <a:srgbClr val="2C395E"/>
                </a:solidFill>
                <a:latin typeface="Sakkal Majalla"/>
                <a:cs typeface="Sakkal Majalla"/>
              </a:rPr>
              <a:t>GSR</a:t>
            </a:r>
            <a:r>
              <a:rPr sz="3200" b="1" spc="-5" dirty="0" smtClean="0">
                <a:solidFill>
                  <a:srgbClr val="2C395E"/>
                </a:solidFill>
                <a:latin typeface="Sakkal Majalla"/>
                <a:cs typeface="Sakkal Majalla"/>
              </a:rPr>
              <a:t> </a:t>
            </a:r>
            <a:r>
              <a:rPr sz="3200" b="1" dirty="0" smtClean="0">
                <a:solidFill>
                  <a:srgbClr val="2C395E"/>
                </a:solidFill>
                <a:latin typeface="Sakkal Majalla"/>
                <a:cs typeface="Sakkal Majalla"/>
              </a:rPr>
              <a:t>SOLUTIO</a:t>
            </a:r>
            <a:r>
              <a:rPr sz="3200" b="1" spc="-5" dirty="0" smtClean="0">
                <a:solidFill>
                  <a:srgbClr val="2C395E"/>
                </a:solidFill>
                <a:latin typeface="Sakkal Majalla"/>
                <a:cs typeface="Sakkal Majalla"/>
              </a:rPr>
              <a:t>N</a:t>
            </a:r>
            <a:r>
              <a:rPr sz="3200" b="1" dirty="0" smtClean="0">
                <a:solidFill>
                  <a:srgbClr val="2C395E"/>
                </a:solidFill>
                <a:latin typeface="Sakkal Majalla"/>
                <a:cs typeface="Sakkal Majalla"/>
              </a:rPr>
              <a:t>S</a:t>
            </a:r>
            <a:r>
              <a:rPr lang="en-US" sz="3200" b="1" spc="5" dirty="0" smtClean="0">
                <a:solidFill>
                  <a:srgbClr val="2C395E"/>
                </a:solidFill>
                <a:latin typeface="Sakkal Majalla"/>
                <a:cs typeface="Sakkal Majalla"/>
              </a:rPr>
              <a:t> </a:t>
            </a:r>
            <a:r>
              <a:rPr sz="3200" b="1" dirty="0" smtClean="0">
                <a:solidFill>
                  <a:srgbClr val="2C395E"/>
                </a:solidFill>
                <a:latin typeface="Sakkal Majalla"/>
                <a:cs typeface="Sakkal Majalla"/>
              </a:rPr>
              <a:t>LLC</a:t>
            </a:r>
            <a:endParaRPr sz="3200" dirty="0">
              <a:solidFill>
                <a:prstClr val="black"/>
              </a:solidFill>
              <a:latin typeface="Sakkal Majalla"/>
              <a:cs typeface="Sakkal Majall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7540" y="4002"/>
            <a:ext cx="8506460" cy="9484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26769" marR="12700" indent="-814705"/>
            <a:r>
              <a:rPr sz="3200" b="1" dirty="0" smtClean="0">
                <a:solidFill>
                  <a:srgbClr val="FFFFFF"/>
                </a:solidFill>
                <a:latin typeface="Arial Black"/>
                <a:cs typeface="Arial Black"/>
              </a:rPr>
              <a:t>COST</a:t>
            </a:r>
            <a:r>
              <a:rPr sz="3200" b="1" spc="10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Arial Black"/>
                <a:cs typeface="Arial Black"/>
              </a:rPr>
              <a:t>EFF</a:t>
            </a:r>
            <a:r>
              <a:rPr sz="3200" b="1" spc="5" dirty="0" smtClean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3200" b="1" dirty="0" smtClean="0">
                <a:solidFill>
                  <a:srgbClr val="FFFFFF"/>
                </a:solidFill>
                <a:latin typeface="Arial Black"/>
                <a:cs typeface="Arial Black"/>
              </a:rPr>
              <a:t>CIE</a:t>
            </a:r>
            <a:r>
              <a:rPr sz="3200" b="1" spc="5" dirty="0" smtClean="0">
                <a:solidFill>
                  <a:srgbClr val="FFFFFF"/>
                </a:solidFill>
                <a:latin typeface="Arial Black"/>
                <a:cs typeface="Arial Black"/>
              </a:rPr>
              <a:t>N</a:t>
            </a:r>
            <a:r>
              <a:rPr sz="3200" b="1" dirty="0" smtClean="0">
                <a:solidFill>
                  <a:srgbClr val="FFFFFF"/>
                </a:solidFill>
                <a:latin typeface="Arial Black"/>
                <a:cs typeface="Arial Black"/>
              </a:rPr>
              <a:t>T</a:t>
            </a:r>
            <a:r>
              <a:rPr sz="3200" b="1" spc="-15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b="1" spc="-30" dirty="0" smtClean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3200" b="1" spc="-90" dirty="0" smtClean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3200" b="1" spc="-30" dirty="0" smtClean="0">
                <a:solidFill>
                  <a:srgbClr val="FFFFFF"/>
                </a:solidFill>
                <a:latin typeface="Arial Black"/>
                <a:cs typeface="Arial Black"/>
              </a:rPr>
              <a:t>GAL</a:t>
            </a:r>
            <a:r>
              <a:rPr sz="3200" b="1" spc="10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Arial Black"/>
                <a:cs typeface="Arial Black"/>
              </a:rPr>
              <a:t>BIOFU</a:t>
            </a:r>
            <a:r>
              <a:rPr sz="3200" b="1" spc="10" dirty="0" smtClean="0">
                <a:solidFill>
                  <a:srgbClr val="FFFFFF"/>
                </a:solidFill>
                <a:latin typeface="Arial Black"/>
                <a:cs typeface="Arial Black"/>
              </a:rPr>
              <a:t>E</a:t>
            </a:r>
            <a:r>
              <a:rPr sz="3200" b="1" spc="-25" dirty="0" smtClean="0">
                <a:solidFill>
                  <a:srgbClr val="FFFFFF"/>
                </a:solidFill>
                <a:latin typeface="Arial Black"/>
                <a:cs typeface="Arial Black"/>
              </a:rPr>
              <a:t>L</a:t>
            </a:r>
            <a:r>
              <a:rPr sz="3200" b="1" spc="-15" dirty="0" smtClean="0">
                <a:solidFill>
                  <a:srgbClr val="FFFFFF"/>
                </a:solidFill>
                <a:latin typeface="Arial Black"/>
                <a:cs typeface="Arial Black"/>
              </a:rPr>
              <a:t> P</a:t>
            </a:r>
            <a:r>
              <a:rPr sz="3200" b="1" spc="-65" dirty="0" smtClean="0">
                <a:solidFill>
                  <a:srgbClr val="FFFFFF"/>
                </a:solidFill>
                <a:latin typeface="Arial Black"/>
                <a:cs typeface="Arial Black"/>
              </a:rPr>
              <a:t>R</a:t>
            </a:r>
            <a:r>
              <a:rPr sz="3200" b="1" dirty="0" smtClean="0">
                <a:solidFill>
                  <a:srgbClr val="FFFFFF"/>
                </a:solidFill>
                <a:latin typeface="Arial Black"/>
                <a:cs typeface="Arial Black"/>
              </a:rPr>
              <a:t>ODUCTION</a:t>
            </a:r>
            <a:r>
              <a:rPr sz="3200" b="1" spc="10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Arial Black"/>
                <a:cs typeface="Arial Black"/>
              </a:rPr>
              <a:t>IN</a:t>
            </a:r>
            <a:r>
              <a:rPr sz="3200" b="1" spc="-5" dirty="0" smtClean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3200" b="1" spc="-30" dirty="0" smtClean="0">
                <a:solidFill>
                  <a:srgbClr val="FFFFFF"/>
                </a:solidFill>
                <a:latin typeface="Arial Black"/>
                <a:cs typeface="Arial Black"/>
              </a:rPr>
              <a:t>VERMONT</a:t>
            </a:r>
            <a:endParaRPr sz="3200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52750" y="1041272"/>
            <a:ext cx="2984500" cy="144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20134" y="4400550"/>
            <a:ext cx="903732" cy="5177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99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8001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1066800"/>
                </a:moveTo>
                <a:lnTo>
                  <a:pt x="9144000" y="1066800"/>
                </a:lnTo>
                <a:lnTo>
                  <a:pt x="9144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2"/>
            <a:ext cx="9144000" cy="6263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5860" y="299466"/>
            <a:ext cx="4512564" cy="6949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5117594" y="299466"/>
            <a:ext cx="696467" cy="694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53231" y="299466"/>
            <a:ext cx="2723387" cy="6949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sz="2000" b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COST</a:t>
            </a:r>
            <a:r>
              <a:rPr sz="2000" b="1" spc="-1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E</a:t>
            </a:r>
            <a:r>
              <a:rPr sz="2000" b="1" spc="-1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F</a:t>
            </a:r>
            <a:r>
              <a:rPr sz="20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FECTIVE</a:t>
            </a:r>
            <a:r>
              <a:rPr sz="2000" b="1" spc="-3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ALGAE</a:t>
            </a:r>
            <a:r>
              <a:rPr sz="2000" b="1" spc="-3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PRODUCTI</a:t>
            </a:r>
            <a:r>
              <a:rPr sz="2000" b="1" spc="-1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O</a:t>
            </a:r>
            <a:r>
              <a:rPr sz="20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N</a:t>
            </a:r>
            <a:r>
              <a:rPr sz="2000" b="1" spc="-3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endParaRPr sz="2000" dirty="0">
              <a:latin typeface="Palatino Linotype"/>
              <a:cs typeface="Palatino Linotype"/>
            </a:endParaRPr>
          </a:p>
          <a:p>
            <a:pPr marL="635" algn="ctr">
              <a:lnSpc>
                <a:spcPct val="100000"/>
              </a:lnSpc>
              <a:spcBef>
                <a:spcPts val="25"/>
              </a:spcBef>
            </a:pPr>
            <a:r>
              <a:rPr sz="3200" b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N</a:t>
            </a:r>
            <a:r>
              <a:rPr sz="3200" b="1" spc="-1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O</a:t>
            </a:r>
            <a:r>
              <a:rPr sz="3200" b="1" spc="-18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R</a:t>
            </a:r>
            <a:r>
              <a:rPr sz="32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THEAST</a:t>
            </a:r>
            <a:r>
              <a:rPr sz="3200" b="1" spc="-2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2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/ NE</a:t>
            </a:r>
            <a:r>
              <a:rPr sz="3200" b="1" spc="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W</a:t>
            </a:r>
            <a:r>
              <a:rPr sz="32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-ENGL</a:t>
            </a:r>
            <a:r>
              <a:rPr sz="3200" b="1" spc="-1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A</a:t>
            </a:r>
            <a:r>
              <a:rPr sz="3200" b="1" spc="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ND</a:t>
            </a:r>
            <a:endParaRPr sz="3200" dirty="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4543" y="1152812"/>
            <a:ext cx="6671945" cy="315706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3535"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ALGAE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 IN</a:t>
            </a:r>
            <a:r>
              <a:rPr sz="20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NORTHEAST</a:t>
            </a:r>
            <a:r>
              <a:rPr sz="20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/ </a:t>
            </a: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NEW ENGLAND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850"/>
              </a:lnSpc>
              <a:spcBef>
                <a:spcPts val="37"/>
              </a:spcBef>
              <a:buClr>
                <a:srgbClr val="2C395E"/>
              </a:buClr>
              <a:buFont typeface="Wingdings"/>
              <a:buChar char=""/>
            </a:pPr>
            <a:endParaRPr sz="2000" dirty="0">
              <a:solidFill>
                <a:prstClr val="black"/>
              </a:solidFill>
            </a:endParaRPr>
          </a:p>
          <a:p>
            <a:pPr marL="355600" indent="-343535"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GSR 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SOLUTIONS </a:t>
            </a: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VERMONT 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FOCUS/RESUME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850"/>
              </a:lnSpc>
              <a:spcBef>
                <a:spcPts val="38"/>
              </a:spcBef>
              <a:buClr>
                <a:srgbClr val="2C395E"/>
              </a:buClr>
              <a:buFont typeface="Wingdings"/>
              <a:buChar char=""/>
            </a:pPr>
            <a:endParaRPr sz="2000" dirty="0">
              <a:solidFill>
                <a:prstClr val="black"/>
              </a:solidFill>
            </a:endParaRPr>
          </a:p>
          <a:p>
            <a:pPr marL="355600" indent="-343535"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sz="20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VERMON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20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RBE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PROJECT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850"/>
              </a:lnSpc>
              <a:spcBef>
                <a:spcPts val="44"/>
              </a:spcBef>
              <a:buClr>
                <a:srgbClr val="2C395E"/>
              </a:buClr>
              <a:buFont typeface="Wingdings"/>
              <a:buChar char=""/>
            </a:pPr>
            <a:endParaRPr sz="2000" dirty="0">
              <a:solidFill>
                <a:prstClr val="black"/>
              </a:solidFill>
            </a:endParaRPr>
          </a:p>
          <a:p>
            <a:pPr marL="756285" lvl="1" indent="-287020">
              <a:buClr>
                <a:srgbClr val="2C395E"/>
              </a:buClr>
              <a:buFont typeface="Wingdings"/>
              <a:buChar char=""/>
              <a:tabLst>
                <a:tab pos="756285" algn="l"/>
              </a:tabLst>
            </a:pP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P</a:t>
            </a:r>
            <a:r>
              <a:rPr sz="20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OJE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MPONENTS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lvl="1">
              <a:lnSpc>
                <a:spcPts val="800"/>
              </a:lnSpc>
              <a:spcBef>
                <a:spcPts val="39"/>
              </a:spcBef>
              <a:buClr>
                <a:srgbClr val="2C395E"/>
              </a:buClr>
              <a:buFont typeface="Wingdings"/>
              <a:buChar char=""/>
            </a:pPr>
            <a:endParaRPr sz="2000" dirty="0">
              <a:solidFill>
                <a:prstClr val="black"/>
              </a:solidFill>
            </a:endParaRPr>
          </a:p>
          <a:p>
            <a:pPr marL="756285" lvl="1" indent="-287020">
              <a:buClr>
                <a:srgbClr val="2C395E"/>
              </a:buClr>
              <a:buFont typeface="Wingdings"/>
              <a:buChar char=""/>
              <a:tabLst>
                <a:tab pos="756285" algn="l"/>
              </a:tabLst>
            </a:pP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20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P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ECIFIC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ALS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lvl="1">
              <a:lnSpc>
                <a:spcPts val="800"/>
              </a:lnSpc>
              <a:spcBef>
                <a:spcPts val="40"/>
              </a:spcBef>
              <a:buClr>
                <a:srgbClr val="2C395E"/>
              </a:buClr>
              <a:buFont typeface="Wingdings"/>
              <a:buChar char=""/>
            </a:pPr>
            <a:endParaRPr sz="2000" dirty="0">
              <a:solidFill>
                <a:prstClr val="black"/>
              </a:solidFill>
            </a:endParaRPr>
          </a:p>
          <a:p>
            <a:pPr marL="756285" lvl="1" indent="-287020">
              <a:buClr>
                <a:srgbClr val="2C395E"/>
              </a:buClr>
              <a:buFont typeface="Wingdings"/>
              <a:buChar char=""/>
              <a:tabLst>
                <a:tab pos="756285" algn="l"/>
              </a:tabLst>
            </a:pP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PROCESS</a:t>
            </a:r>
            <a:r>
              <a:rPr sz="20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DESIGN</a:t>
            </a:r>
            <a:r>
              <a:rPr sz="2000" b="1" spc="-3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20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P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PRO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CH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lvl="1">
              <a:lnSpc>
                <a:spcPts val="800"/>
              </a:lnSpc>
              <a:spcBef>
                <a:spcPts val="41"/>
              </a:spcBef>
              <a:buClr>
                <a:srgbClr val="2C395E"/>
              </a:buClr>
              <a:buFont typeface="Wingdings"/>
              <a:buChar char=""/>
            </a:pPr>
            <a:endParaRPr sz="2000" dirty="0">
              <a:solidFill>
                <a:prstClr val="black"/>
              </a:solidFill>
            </a:endParaRPr>
          </a:p>
          <a:p>
            <a:pPr marL="756285" lvl="1" indent="-287020">
              <a:buClr>
                <a:srgbClr val="2C395E"/>
              </a:buClr>
              <a:buFont typeface="Wingdings"/>
              <a:buChar char=""/>
              <a:tabLst>
                <a:tab pos="756285" algn="l"/>
              </a:tabLst>
            </a:pP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BE</a:t>
            </a:r>
            <a:r>
              <a:rPr sz="20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CHMARKS</a:t>
            </a:r>
            <a:r>
              <a:rPr sz="2000" b="1" spc="-4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FOR SUCCESS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lvl="1">
              <a:lnSpc>
                <a:spcPts val="800"/>
              </a:lnSpc>
              <a:spcBef>
                <a:spcPts val="36"/>
              </a:spcBef>
              <a:buClr>
                <a:srgbClr val="2C395E"/>
              </a:buClr>
              <a:buFont typeface="Wingdings"/>
              <a:buChar char=""/>
            </a:pPr>
            <a:endParaRPr sz="2000" dirty="0">
              <a:solidFill>
                <a:prstClr val="black"/>
              </a:solidFill>
            </a:endParaRPr>
          </a:p>
          <a:p>
            <a:pPr marL="355600" indent="-343535"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ADDED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 BENEFITS</a:t>
            </a:r>
            <a:r>
              <a:rPr sz="20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OF 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PROJECT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850"/>
              </a:lnSpc>
              <a:spcBef>
                <a:spcPts val="42"/>
              </a:spcBef>
              <a:buClr>
                <a:srgbClr val="2C395E"/>
              </a:buClr>
              <a:buFont typeface="Wingdings"/>
              <a:buChar char=""/>
            </a:pPr>
            <a:endParaRPr sz="2000" dirty="0">
              <a:solidFill>
                <a:prstClr val="black"/>
              </a:solidFill>
            </a:endParaRPr>
          </a:p>
          <a:p>
            <a:pPr marL="756285" lvl="1" indent="-287020">
              <a:buClr>
                <a:srgbClr val="2C395E"/>
              </a:buClr>
              <a:buFont typeface="Wingdings"/>
              <a:buChar char=""/>
              <a:tabLst>
                <a:tab pos="756285" algn="l"/>
              </a:tabLst>
            </a:pP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20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P</a:t>
            </a:r>
            <a:r>
              <a:rPr sz="20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THWAY</a:t>
            </a:r>
            <a:r>
              <a:rPr sz="2000" b="1" spc="-4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TO</a:t>
            </a: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M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M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ERCIAL</a:t>
            </a:r>
            <a:r>
              <a:rPr sz="20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DEM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NSTR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IO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/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R="3412490" algn="ctr">
              <a:spcBef>
                <a:spcPts val="240"/>
              </a:spcBef>
            </a:pP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DEVEL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PMENT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200" y="4625722"/>
            <a:ext cx="723900" cy="414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940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4939" y="1150049"/>
            <a:ext cx="4530090" cy="15059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1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From</a:t>
            </a:r>
            <a:endParaRPr sz="21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254"/>
              </a:spcBef>
            </a:pPr>
            <a:r>
              <a:rPr sz="21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21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1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small 1950s</a:t>
            </a:r>
            <a:r>
              <a:rPr sz="21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MIT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rooftop</a:t>
            </a: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bio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eactor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850"/>
              </a:lnSpc>
              <a:spcBef>
                <a:spcPts val="41"/>
              </a:spcBef>
            </a:pPr>
            <a:endParaRPr sz="85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000" dirty="0">
              <a:solidFill>
                <a:prstClr val="black"/>
              </a:solidFill>
            </a:endParaRPr>
          </a:p>
          <a:p>
            <a:pPr marL="12700"/>
            <a:r>
              <a:rPr sz="2100" b="1" spc="-10" dirty="0" smtClean="0">
                <a:solidFill>
                  <a:srgbClr val="FF0000"/>
                </a:solidFill>
                <a:latin typeface="Century Gothic"/>
                <a:cs typeface="Century Gothic"/>
              </a:rPr>
              <a:t>T</a:t>
            </a:r>
            <a:r>
              <a:rPr sz="2100" b="1" dirty="0" smtClean="0">
                <a:solidFill>
                  <a:srgbClr val="FF0000"/>
                </a:solidFill>
                <a:latin typeface="Century Gothic"/>
                <a:cs typeface="Century Gothic"/>
              </a:rPr>
              <a:t>o</a:t>
            </a:r>
            <a:endParaRPr sz="21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500"/>
              </a:lnSpc>
              <a:spcBef>
                <a:spcPts val="38"/>
              </a:spcBef>
            </a:pPr>
            <a:endParaRPr sz="500" dirty="0">
              <a:solidFill>
                <a:prstClr val="black"/>
              </a:solidFill>
            </a:endParaRPr>
          </a:p>
          <a:p>
            <a:pPr marL="12700" marR="119380">
              <a:lnSpc>
                <a:spcPts val="2270"/>
              </a:lnSpc>
            </a:pP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20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two dec</a:t>
            </a:r>
            <a:r>
              <a:rPr sz="20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des</a:t>
            </a:r>
            <a:r>
              <a:rPr sz="20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of</a:t>
            </a:r>
            <a:r>
              <a:rPr sz="2000" b="1"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ASP</a:t>
            </a: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DoE</a:t>
            </a:r>
            <a:r>
              <a:rPr sz="20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NREL Algae S</a:t>
            </a:r>
            <a:r>
              <a:rPr sz="20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p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ecies</a:t>
            </a:r>
            <a:r>
              <a:rPr sz="20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pro</a:t>
            </a:r>
            <a:r>
              <a:rPr sz="20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sz="20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ram (1978</a:t>
            </a:r>
            <a:r>
              <a:rPr sz="20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-</a:t>
            </a:r>
            <a:r>
              <a:rPr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199</a:t>
            </a:r>
            <a:r>
              <a:rPr lang="en-US" sz="20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6)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4400" y="48005"/>
            <a:ext cx="4258056" cy="2999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32376" y="2998088"/>
            <a:ext cx="4611624" cy="21454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24400" y="3142106"/>
            <a:ext cx="4343400" cy="1944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200" y="2857501"/>
            <a:ext cx="8991600" cy="18287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4010660">
              <a:lnSpc>
                <a:spcPct val="110000"/>
              </a:lnSpc>
            </a:pPr>
            <a:endParaRPr lang="en-US" sz="1900" b="1" u="heavy" spc="-15" dirty="0" smtClean="0">
              <a:solidFill>
                <a:srgbClr val="2C395E"/>
              </a:solidFill>
              <a:latin typeface="Century Gothic"/>
              <a:cs typeface="Century Gothic"/>
            </a:endParaRPr>
          </a:p>
          <a:p>
            <a:pPr marL="12700" marR="4010660">
              <a:lnSpc>
                <a:spcPct val="110000"/>
              </a:lnSpc>
            </a:pPr>
            <a:endParaRPr lang="en-US" sz="1900" b="1" u="heavy" spc="-15" dirty="0" smtClean="0">
              <a:solidFill>
                <a:srgbClr val="2C395E"/>
              </a:solidFill>
              <a:latin typeface="Century Gothic"/>
              <a:cs typeface="Century Gothic"/>
            </a:endParaRPr>
          </a:p>
          <a:p>
            <a:pPr marL="12700" marR="4010660">
              <a:lnSpc>
                <a:spcPct val="110000"/>
              </a:lnSpc>
            </a:pPr>
            <a:r>
              <a:rPr sz="1900"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ASP</a:t>
            </a:r>
            <a:r>
              <a:rPr sz="1900" b="1" u="heavy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900"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Recom</a:t>
            </a:r>
            <a:r>
              <a:rPr sz="1900" b="1" u="heavy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m</a:t>
            </a:r>
            <a:r>
              <a:rPr sz="1900"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end</a:t>
            </a:r>
            <a:r>
              <a:rPr sz="1900" b="1" u="heavy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1900" b="1" u="heavy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tion :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Int</a:t>
            </a:r>
            <a:r>
              <a:rPr sz="19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9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gra</a:t>
            </a:r>
            <a:r>
              <a:rPr sz="19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19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900" b="1" spc="4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wi</a:t>
            </a:r>
            <a:r>
              <a:rPr sz="19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19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</a:t>
            </a:r>
            <a:r>
              <a:rPr sz="1900" b="1"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9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w</a:t>
            </a:r>
            <a:r>
              <a:rPr sz="19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st</a:t>
            </a:r>
            <a:r>
              <a:rPr sz="19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9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w</a:t>
            </a:r>
            <a:r>
              <a:rPr sz="19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19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r tre</a:t>
            </a:r>
            <a:r>
              <a:rPr sz="19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19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tment</a:t>
            </a:r>
            <a:r>
              <a:rPr sz="1900" b="1" spc="3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to</a:t>
            </a:r>
            <a:r>
              <a:rPr sz="19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9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grow</a:t>
            </a:r>
            <a:r>
              <a:rPr sz="19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al</a:t>
            </a:r>
            <a:r>
              <a:rPr sz="19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sz="19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ae</a:t>
            </a:r>
            <a:r>
              <a:rPr sz="19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endParaRPr lang="en-US" sz="1900" b="1" spc="-5" dirty="0" smtClean="0">
              <a:solidFill>
                <a:srgbClr val="2C395E"/>
              </a:solidFill>
              <a:latin typeface="Century Gothic"/>
              <a:cs typeface="Century Gothic"/>
            </a:endParaRPr>
          </a:p>
          <a:p>
            <a:pPr marL="12700" marR="4010660">
              <a:lnSpc>
                <a:spcPct val="110000"/>
              </a:lnSpc>
            </a:pPr>
            <a:r>
              <a:rPr lang="en-US" sz="19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cost</a:t>
            </a:r>
            <a:r>
              <a:rPr lang="en-US" sz="1900" dirty="0" smtClean="0">
                <a:solidFill>
                  <a:prstClr val="black"/>
                </a:solidFill>
                <a:latin typeface="Century Gothic"/>
                <a:cs typeface="Century Gothic"/>
              </a:rPr>
              <a:t> 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ef</a:t>
            </a:r>
            <a:r>
              <a:rPr sz="19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f</a:t>
            </a:r>
            <a:r>
              <a:rPr sz="19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ec</a:t>
            </a:r>
            <a:r>
              <a:rPr sz="19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iv</a:t>
            </a:r>
            <a:r>
              <a:rPr sz="19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9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ly.</a:t>
            </a:r>
            <a:endParaRPr sz="1900" dirty="0" smtClean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4661535" marR="12700"/>
            <a:r>
              <a:rPr b="1" dirty="0" err="1" smtClean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b="1" spc="-15" dirty="0" err="1" smtClean="0">
                <a:solidFill>
                  <a:srgbClr val="FFFFFF"/>
                </a:solidFill>
                <a:latin typeface="Tahoma"/>
                <a:cs typeface="Tahoma"/>
              </a:rPr>
              <a:t>reenF</a:t>
            </a:r>
            <a:r>
              <a:rPr b="1" spc="-10" dirty="0" err="1" smtClean="0">
                <a:solidFill>
                  <a:srgbClr val="FFFFFF"/>
                </a:solidFill>
                <a:latin typeface="Tahoma"/>
                <a:cs typeface="Tahoma"/>
              </a:rPr>
              <a:t>uel</a:t>
            </a:r>
            <a:r>
              <a:rPr b="1" spc="-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Tahoma"/>
                <a:cs typeface="Tahoma"/>
              </a:rPr>
              <a:t>Corp</a:t>
            </a:r>
            <a:r>
              <a:rPr b="1" spc="-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srgbClr val="FFFFFF"/>
                </a:solidFill>
                <a:latin typeface="Tahoma"/>
                <a:cs typeface="Tahoma"/>
              </a:rPr>
              <a:t>MA</a:t>
            </a:r>
            <a:r>
              <a:rPr b="1" spc="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srgbClr val="FFFFFF"/>
                </a:solidFill>
                <a:latin typeface="Tahoma"/>
                <a:cs typeface="Tahoma"/>
              </a:rPr>
              <a:t>USA</a:t>
            </a:r>
            <a:r>
              <a:rPr b="1" spc="-1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15" dirty="0" smtClean="0">
                <a:solidFill>
                  <a:srgbClr val="FFFFFF"/>
                </a:solidFill>
                <a:latin typeface="Tahoma"/>
                <a:cs typeface="Tahoma"/>
              </a:rPr>
              <a:t>CO2 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pc="-5" dirty="0" smtClean="0">
                <a:solidFill>
                  <a:srgbClr val="FFFFFF"/>
                </a:solidFill>
                <a:latin typeface="Tahoma"/>
                <a:cs typeface="Tahoma"/>
              </a:rPr>
              <a:t>it</a:t>
            </a:r>
            <a:r>
              <a:rPr spc="-15" dirty="0" smtClean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gati</a:t>
            </a:r>
            <a:r>
              <a:rPr spc="-20" dirty="0" smtClean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pc="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15" dirty="0" smtClean="0">
                <a:solidFill>
                  <a:srgbClr val="FFFFFF"/>
                </a:solidFill>
                <a:latin typeface="Tahoma"/>
                <a:cs typeface="Tahoma"/>
              </a:rPr>
              <a:t>&amp;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10" dirty="0" err="1" smtClean="0">
                <a:solidFill>
                  <a:srgbClr val="FFFFFF"/>
                </a:solidFill>
                <a:latin typeface="Tahoma"/>
                <a:cs typeface="Tahoma"/>
              </a:rPr>
              <a:t>alg</a:t>
            </a:r>
            <a:r>
              <a:rPr spc="-15" dirty="0" err="1" smtClean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pc="-5" dirty="0" err="1" smtClean="0">
                <a:solidFill>
                  <a:srgbClr val="FFFFFF"/>
                </a:solidFill>
                <a:latin typeface="Tahoma"/>
                <a:cs typeface="Tahoma"/>
              </a:rPr>
              <a:t>il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40" dirty="0" smtClean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aised</a:t>
            </a:r>
            <a:r>
              <a:rPr spc="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30" dirty="0" smtClean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dirty="0" smtClean="0">
                <a:solidFill>
                  <a:srgbClr val="FFFFFF"/>
                </a:solidFill>
                <a:latin typeface="Tahoma"/>
                <a:cs typeface="Tahoma"/>
              </a:rPr>
              <a:t>er</a:t>
            </a:r>
            <a:r>
              <a:rPr spc="1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$19 mi</a:t>
            </a:r>
            <a:r>
              <a:rPr spc="-15" dirty="0" smtClean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pc="-5" dirty="0" smtClean="0">
                <a:solidFill>
                  <a:srgbClr val="FFFFFF"/>
                </a:solidFill>
                <a:latin typeface="Tahoma"/>
                <a:cs typeface="Tahoma"/>
              </a:rPr>
              <a:t>l</a:t>
            </a:r>
            <a:r>
              <a:rPr spc="-15" dirty="0" smtClean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pc="-10" dirty="0" smtClean="0">
                <a:solidFill>
                  <a:srgbClr val="FFFFFF"/>
                </a:solidFill>
                <a:latin typeface="Tahoma"/>
                <a:cs typeface="Tahoma"/>
              </a:rPr>
              <a:t>on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4724400" cy="1085850"/>
          </a:xfrm>
          <a:custGeom>
            <a:avLst/>
            <a:gdLst/>
            <a:ahLst/>
            <a:cxnLst/>
            <a:rect l="l" t="t" r="r" b="b"/>
            <a:pathLst>
              <a:path w="4724400" h="1447800">
                <a:moveTo>
                  <a:pt x="0" y="1447800"/>
                </a:moveTo>
                <a:lnTo>
                  <a:pt x="4724400" y="1447800"/>
                </a:lnTo>
                <a:lnTo>
                  <a:pt x="4724400" y="0"/>
                </a:lnTo>
                <a:lnTo>
                  <a:pt x="0" y="0"/>
                </a:lnTo>
                <a:lnTo>
                  <a:pt x="0" y="14478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341" y="168592"/>
            <a:ext cx="3931920" cy="73818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81380" marR="12700" indent="-869315"/>
            <a:r>
              <a:rPr sz="3200" b="1" dirty="0" smtClean="0">
                <a:solidFill>
                  <a:srgbClr val="FFFFFF"/>
                </a:solidFill>
                <a:latin typeface="Arial"/>
                <a:cs typeface="Arial"/>
              </a:rPr>
              <a:t>ALGAE</a:t>
            </a:r>
            <a:r>
              <a:rPr sz="3200" b="1" spc="-2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Arial"/>
                <a:cs typeface="Arial"/>
              </a:rPr>
              <a:t>in North</a:t>
            </a:r>
            <a:r>
              <a:rPr sz="3200" b="1" spc="-1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b="1" dirty="0" smtClean="0">
                <a:solidFill>
                  <a:srgbClr val="FFFFFF"/>
                </a:solidFill>
                <a:latin typeface="Arial"/>
                <a:cs typeface="Arial"/>
              </a:rPr>
              <a:t>t NOT</a:t>
            </a:r>
            <a:r>
              <a:rPr sz="320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Arial"/>
                <a:cs typeface="Arial"/>
              </a:rPr>
              <a:t>NEW?</a:t>
            </a:r>
            <a:endParaRPr sz="3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13913" y="1113188"/>
            <a:ext cx="2896489" cy="320325"/>
          </a:xfrm>
          <a:custGeom>
            <a:avLst/>
            <a:gdLst/>
            <a:ahLst/>
            <a:cxnLst/>
            <a:rect l="l" t="t" r="r" b="b"/>
            <a:pathLst>
              <a:path w="2896488" h="427100">
                <a:moveTo>
                  <a:pt x="2859835" y="38136"/>
                </a:moveTo>
                <a:lnTo>
                  <a:pt x="0" y="414400"/>
                </a:lnTo>
                <a:lnTo>
                  <a:pt x="1777" y="427100"/>
                </a:lnTo>
                <a:lnTo>
                  <a:pt x="2861574" y="50699"/>
                </a:lnTo>
                <a:lnTo>
                  <a:pt x="2871465" y="43025"/>
                </a:lnTo>
                <a:lnTo>
                  <a:pt x="2859835" y="38136"/>
                </a:lnTo>
                <a:close/>
              </a:path>
              <a:path w="2896488" h="427100">
                <a:moveTo>
                  <a:pt x="2885304" y="35051"/>
                </a:moveTo>
                <a:lnTo>
                  <a:pt x="2883281" y="35051"/>
                </a:lnTo>
                <a:lnTo>
                  <a:pt x="2884932" y="47625"/>
                </a:lnTo>
                <a:lnTo>
                  <a:pt x="2861574" y="50699"/>
                </a:lnTo>
                <a:lnTo>
                  <a:pt x="2807589" y="92583"/>
                </a:lnTo>
                <a:lnTo>
                  <a:pt x="2807081" y="96520"/>
                </a:lnTo>
                <a:lnTo>
                  <a:pt x="2811398" y="102108"/>
                </a:lnTo>
                <a:lnTo>
                  <a:pt x="2815336" y="102615"/>
                </a:lnTo>
                <a:lnTo>
                  <a:pt x="2896489" y="39750"/>
                </a:lnTo>
                <a:lnTo>
                  <a:pt x="2885304" y="35051"/>
                </a:lnTo>
                <a:close/>
              </a:path>
              <a:path w="2896488" h="427100">
                <a:moveTo>
                  <a:pt x="2871465" y="43025"/>
                </a:moveTo>
                <a:lnTo>
                  <a:pt x="2861574" y="50699"/>
                </a:lnTo>
                <a:lnTo>
                  <a:pt x="2884932" y="47625"/>
                </a:lnTo>
                <a:lnTo>
                  <a:pt x="2884881" y="47243"/>
                </a:lnTo>
                <a:lnTo>
                  <a:pt x="2881503" y="47243"/>
                </a:lnTo>
                <a:lnTo>
                  <a:pt x="2871465" y="43025"/>
                </a:lnTo>
                <a:close/>
              </a:path>
              <a:path w="2896488" h="427100">
                <a:moveTo>
                  <a:pt x="2880106" y="36322"/>
                </a:moveTo>
                <a:lnTo>
                  <a:pt x="2871465" y="43025"/>
                </a:lnTo>
                <a:lnTo>
                  <a:pt x="2881503" y="47243"/>
                </a:lnTo>
                <a:lnTo>
                  <a:pt x="2880106" y="36322"/>
                </a:lnTo>
                <a:close/>
              </a:path>
              <a:path w="2896488" h="427100">
                <a:moveTo>
                  <a:pt x="2883447" y="36322"/>
                </a:moveTo>
                <a:lnTo>
                  <a:pt x="2880106" y="36322"/>
                </a:lnTo>
                <a:lnTo>
                  <a:pt x="2881503" y="47243"/>
                </a:lnTo>
                <a:lnTo>
                  <a:pt x="2884881" y="47243"/>
                </a:lnTo>
                <a:lnTo>
                  <a:pt x="2883447" y="36322"/>
                </a:lnTo>
                <a:close/>
              </a:path>
              <a:path w="2896488" h="427100">
                <a:moveTo>
                  <a:pt x="2883281" y="35051"/>
                </a:moveTo>
                <a:lnTo>
                  <a:pt x="2859835" y="38136"/>
                </a:lnTo>
                <a:lnTo>
                  <a:pt x="2871465" y="43025"/>
                </a:lnTo>
                <a:lnTo>
                  <a:pt x="2880106" y="36322"/>
                </a:lnTo>
                <a:lnTo>
                  <a:pt x="2883447" y="36322"/>
                </a:lnTo>
                <a:lnTo>
                  <a:pt x="2883281" y="35051"/>
                </a:lnTo>
                <a:close/>
              </a:path>
              <a:path w="2896488" h="427100">
                <a:moveTo>
                  <a:pt x="2801873" y="0"/>
                </a:moveTo>
                <a:lnTo>
                  <a:pt x="2798191" y="1524"/>
                </a:lnTo>
                <a:lnTo>
                  <a:pt x="2796793" y="4825"/>
                </a:lnTo>
                <a:lnTo>
                  <a:pt x="2795523" y="8000"/>
                </a:lnTo>
                <a:lnTo>
                  <a:pt x="2796920" y="11811"/>
                </a:lnTo>
                <a:lnTo>
                  <a:pt x="2800222" y="13080"/>
                </a:lnTo>
                <a:lnTo>
                  <a:pt x="2859835" y="38136"/>
                </a:lnTo>
                <a:lnTo>
                  <a:pt x="2883281" y="35051"/>
                </a:lnTo>
                <a:lnTo>
                  <a:pt x="2885304" y="35051"/>
                </a:lnTo>
                <a:lnTo>
                  <a:pt x="280187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6200" y="4686299"/>
            <a:ext cx="723900" cy="414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143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99103" y="4673156"/>
            <a:ext cx="2561844" cy="5097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953356"/>
            <a:ext cx="6341748" cy="299056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buSzPct val="85714"/>
              <a:buFont typeface="Arial"/>
              <a:buChar char="•"/>
              <a:tabLst>
                <a:tab pos="297180" algn="l"/>
              </a:tabLst>
            </a:pPr>
            <a:r>
              <a:rPr sz="1600" b="1" spc="-20" dirty="0" smtClean="0">
                <a:solidFill>
                  <a:srgbClr val="000066"/>
                </a:solidFill>
                <a:latin typeface="Tahoma"/>
                <a:cs typeface="Tahoma"/>
              </a:rPr>
              <a:t>L</a:t>
            </a:r>
            <a:r>
              <a:rPr sz="1600" b="1" spc="-35" dirty="0" smtClean="0">
                <a:solidFill>
                  <a:srgbClr val="000066"/>
                </a:solidFill>
                <a:latin typeface="Tahoma"/>
                <a:cs typeface="Tahoma"/>
              </a:rPr>
              <a:t>e</a:t>
            </a:r>
            <a:r>
              <a:rPr sz="1600" b="1" dirty="0" smtClean="0">
                <a:solidFill>
                  <a:srgbClr val="000066"/>
                </a:solidFill>
                <a:latin typeface="Tahoma"/>
                <a:cs typeface="Tahoma"/>
              </a:rPr>
              <a:t>d</a:t>
            </a:r>
            <a:r>
              <a:rPr sz="1600" b="1" spc="5" dirty="0" smtClean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1600" b="1" spc="-20" dirty="0" smtClean="0">
                <a:solidFill>
                  <a:srgbClr val="000066"/>
                </a:solidFill>
                <a:latin typeface="Tahoma"/>
                <a:cs typeface="Tahoma"/>
              </a:rPr>
              <a:t>by</a:t>
            </a:r>
            <a:r>
              <a:rPr sz="1600" b="1" spc="5" dirty="0" smtClean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1600" b="1" spc="-20" dirty="0" smtClean="0">
                <a:solidFill>
                  <a:srgbClr val="000066"/>
                </a:solidFill>
                <a:latin typeface="Tahoma"/>
                <a:cs typeface="Tahoma"/>
              </a:rPr>
              <a:t>GSR</a:t>
            </a:r>
            <a:r>
              <a:rPr sz="1600" b="1" spc="20" dirty="0" smtClean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1600" b="1" spc="-20" dirty="0" smtClean="0">
                <a:solidFill>
                  <a:srgbClr val="000066"/>
                </a:solidFill>
                <a:latin typeface="Tahoma"/>
                <a:cs typeface="Tahoma"/>
              </a:rPr>
              <a:t>SOL</a:t>
            </a:r>
            <a:r>
              <a:rPr sz="1600" b="1" spc="-40" dirty="0" smtClean="0">
                <a:solidFill>
                  <a:srgbClr val="000066"/>
                </a:solidFill>
                <a:latin typeface="Tahoma"/>
                <a:cs typeface="Tahoma"/>
              </a:rPr>
              <a:t>U</a:t>
            </a:r>
            <a:r>
              <a:rPr sz="1600" b="1" spc="-20" dirty="0" smtClean="0">
                <a:solidFill>
                  <a:srgbClr val="000066"/>
                </a:solidFill>
                <a:latin typeface="Tahoma"/>
                <a:cs typeface="Tahoma"/>
              </a:rPr>
              <a:t>TIONS</a:t>
            </a:r>
            <a:r>
              <a:rPr sz="1600" b="1" spc="-5" dirty="0" smtClean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1600" b="1" spc="-20" dirty="0" smtClean="0">
                <a:solidFill>
                  <a:srgbClr val="000066"/>
                </a:solidFill>
                <a:latin typeface="Tahoma"/>
                <a:cs typeface="Tahoma"/>
              </a:rPr>
              <a:t>LLC</a:t>
            </a:r>
            <a:r>
              <a:rPr sz="1600" b="1" spc="10" dirty="0" smtClean="0">
                <a:solidFill>
                  <a:srgbClr val="000066"/>
                </a:solidFill>
                <a:latin typeface="Tahoma"/>
                <a:cs typeface="Tahoma"/>
              </a:rPr>
              <a:t> </a:t>
            </a:r>
            <a:r>
              <a:rPr sz="1600" b="1" spc="-20" dirty="0" smtClean="0">
                <a:solidFill>
                  <a:srgbClr val="000066"/>
                </a:solidFill>
                <a:latin typeface="Tahoma"/>
                <a:cs typeface="Tahoma"/>
              </a:rPr>
              <a:t>(GSR)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>
              <a:lnSpc>
                <a:spcPts val="1200"/>
              </a:lnSpc>
              <a:spcBef>
                <a:spcPts val="94"/>
              </a:spcBef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 marL="12700" marR="294640">
              <a:lnSpc>
                <a:spcPts val="2300"/>
              </a:lnSpc>
              <a:buFont typeface="Arial"/>
              <a:buChar char="•"/>
              <a:tabLst>
                <a:tab pos="297180" algn="l"/>
              </a:tabLst>
            </a:pP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Airlines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(CAAFI)</a:t>
            </a:r>
            <a:r>
              <a:rPr sz="1600" b="1" spc="-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and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Home</a:t>
            </a:r>
            <a:r>
              <a:rPr sz="1600" b="1" spc="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He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ati</a:t>
            </a:r>
            <a:r>
              <a:rPr sz="1600" b="1" spc="-30" dirty="0" smtClean="0">
                <a:solidFill>
                  <a:srgbClr val="2C395E"/>
                </a:solidFill>
                <a:latin typeface="Tahoma"/>
                <a:cs typeface="Tahoma"/>
              </a:rPr>
              <a:t>n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g</a:t>
            </a:r>
            <a:r>
              <a:rPr sz="1600" b="1" spc="-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Oil Cust</a:t>
            </a:r>
            <a:r>
              <a:rPr sz="1600" b="1" spc="-30" dirty="0" smtClean="0">
                <a:solidFill>
                  <a:srgbClr val="2C395E"/>
                </a:solidFill>
                <a:latin typeface="Tahoma"/>
                <a:cs typeface="Tahoma"/>
              </a:rPr>
              <a:t>o</a:t>
            </a: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mer</a:t>
            </a:r>
            <a:r>
              <a:rPr sz="1600" b="1" spc="1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f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o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cus</a:t>
            </a:r>
            <a:r>
              <a:rPr sz="1600" b="1" spc="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(VFDA)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lnSpc>
                <a:spcPts val="750"/>
              </a:lnSpc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 marL="297180" indent="-285115">
              <a:lnSpc>
                <a:spcPts val="2795"/>
              </a:lnSpc>
              <a:buFont typeface="Arial"/>
              <a:buChar char="•"/>
              <a:tabLst>
                <a:tab pos="297180" algn="l"/>
              </a:tabLst>
            </a:pP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F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o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cus</a:t>
            </a:r>
            <a:r>
              <a:rPr sz="1600" b="1" spc="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on</a:t>
            </a:r>
            <a:r>
              <a:rPr sz="1600" b="1" spc="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Vermont Fe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e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dsto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c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ks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2700" marR="55244">
              <a:lnSpc>
                <a:spcPct val="80000"/>
              </a:lnSpc>
              <a:spcBef>
                <a:spcPts val="80"/>
              </a:spcBef>
            </a:pP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Dai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ry farm 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eff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luents &amp; Ce</a:t>
            </a: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l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lu</a:t>
            </a: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l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os</a:t>
            </a: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i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c</a:t>
            </a:r>
            <a:r>
              <a:rPr sz="1600" b="1" spc="2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no</a:t>
            </a:r>
            <a:r>
              <a:rPr sz="1600" b="1" spc="5" dirty="0" smtClean="0">
                <a:solidFill>
                  <a:srgbClr val="2C395E"/>
                </a:solidFill>
                <a:latin typeface="Tahoma"/>
                <a:cs typeface="Tahoma"/>
              </a:rPr>
              <a:t>n</a:t>
            </a:r>
            <a:r>
              <a:rPr sz="1600" b="1" spc="-5" dirty="0" smtClean="0">
                <a:solidFill>
                  <a:srgbClr val="2C395E"/>
                </a:solidFill>
                <a:latin typeface="Tahoma"/>
                <a:cs typeface="Tahoma"/>
              </a:rPr>
              <a:t>-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f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o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od cr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o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ps/waste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lnSpc>
                <a:spcPts val="700"/>
              </a:lnSpc>
              <a:spcBef>
                <a:spcPts val="30"/>
              </a:spcBef>
            </a:pPr>
            <a:endParaRPr sz="16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600" dirty="0">
              <a:solidFill>
                <a:prstClr val="black"/>
              </a:solidFill>
            </a:endParaRPr>
          </a:p>
          <a:p>
            <a:pPr marL="207645" indent="-195580">
              <a:buFont typeface="Arial"/>
              <a:buChar char="•"/>
              <a:tabLst>
                <a:tab pos="207645" algn="l"/>
              </a:tabLst>
            </a:pP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Industrial </a:t>
            </a: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W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aste Streams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lnSpc>
                <a:spcPts val="700"/>
              </a:lnSpc>
              <a:spcBef>
                <a:spcPts val="28"/>
              </a:spcBef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 marL="207645" indent="-195580">
              <a:lnSpc>
                <a:spcPts val="2795"/>
              </a:lnSpc>
              <a:buFont typeface="Arial"/>
              <a:buChar char="•"/>
              <a:tabLst>
                <a:tab pos="207645" algn="l"/>
              </a:tabLst>
            </a:pP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Projects</a:t>
            </a:r>
            <a:r>
              <a:rPr sz="1600" b="1" spc="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supported: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279400">
              <a:lnSpc>
                <a:spcPts val="2315"/>
              </a:lnSpc>
            </a:pP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USDA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(RB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E</a:t>
            </a:r>
            <a:r>
              <a:rPr sz="1600" b="1" dirty="0" smtClean="0">
                <a:solidFill>
                  <a:srgbClr val="2C395E"/>
                </a:solidFill>
                <a:latin typeface="Tahoma"/>
                <a:cs typeface="Tahoma"/>
              </a:rPr>
              <a:t>G)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259079">
              <a:lnSpc>
                <a:spcPts val="2110"/>
              </a:lnSpc>
            </a:pP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D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ept.</a:t>
            </a:r>
            <a:r>
              <a:rPr sz="1600" b="1" spc="2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of</a:t>
            </a:r>
            <a:r>
              <a:rPr sz="1600" b="1" spc="5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Energ</a:t>
            </a:r>
            <a:r>
              <a:rPr sz="1600" b="1" spc="-30" dirty="0" smtClean="0">
                <a:solidFill>
                  <a:srgbClr val="2C395E"/>
                </a:solidFill>
                <a:latin typeface="Tahoma"/>
                <a:cs typeface="Tahoma"/>
              </a:rPr>
              <a:t>y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,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  <a:p>
            <a:pPr marL="259079" marR="2655570">
              <a:lnSpc>
                <a:spcPts val="2110"/>
              </a:lnSpc>
              <a:spcBef>
                <a:spcPts val="55"/>
              </a:spcBef>
            </a:pP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VT</a:t>
            </a:r>
            <a:r>
              <a:rPr sz="1600" b="1" spc="2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Sustainable</a:t>
            </a:r>
            <a:r>
              <a:rPr sz="1600" b="1" spc="2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Jobs</a:t>
            </a:r>
            <a:r>
              <a:rPr sz="1600" b="1" spc="2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Fu</a:t>
            </a:r>
            <a:r>
              <a:rPr sz="1600" b="1" spc="-25" dirty="0" smtClean="0">
                <a:solidFill>
                  <a:srgbClr val="2C395E"/>
                </a:solidFill>
                <a:latin typeface="Tahoma"/>
                <a:cs typeface="Tahoma"/>
              </a:rPr>
              <a:t>n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d NS</a:t>
            </a:r>
            <a:r>
              <a:rPr sz="1600" b="1" spc="-20" dirty="0" smtClean="0">
                <a:solidFill>
                  <a:srgbClr val="2C395E"/>
                </a:solidFill>
                <a:latin typeface="Tahoma"/>
                <a:cs typeface="Tahoma"/>
              </a:rPr>
              <a:t>F</a:t>
            </a:r>
            <a:r>
              <a:rPr sz="1600" b="1" spc="-10" dirty="0" smtClean="0">
                <a:solidFill>
                  <a:srgbClr val="2C395E"/>
                </a:solidFill>
                <a:latin typeface="Tahoma"/>
                <a:cs typeface="Tahoma"/>
              </a:rPr>
              <a:t>,</a:t>
            </a:r>
            <a:r>
              <a:rPr sz="1600" b="1" spc="1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VT</a:t>
            </a:r>
            <a:r>
              <a:rPr sz="1600" b="1" spc="20" dirty="0" smtClean="0">
                <a:solidFill>
                  <a:srgbClr val="2C395E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Tahoma"/>
                <a:cs typeface="Tahoma"/>
              </a:rPr>
              <a:t>EPSCoR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0486" y="2087119"/>
            <a:ext cx="987551" cy="9315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13192" y="2191130"/>
            <a:ext cx="1001268" cy="7509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1"/>
            <a:ext cx="9144000" cy="808100"/>
          </a:xfrm>
          <a:custGeom>
            <a:avLst/>
            <a:gdLst/>
            <a:ahLst/>
            <a:cxnLst/>
            <a:rect l="l" t="t" r="r" b="b"/>
            <a:pathLst>
              <a:path w="9144000" h="1077467">
                <a:moveTo>
                  <a:pt x="0" y="1077467"/>
                </a:moveTo>
                <a:lnTo>
                  <a:pt x="9144000" y="1077467"/>
                </a:lnTo>
                <a:lnTo>
                  <a:pt x="9144000" y="0"/>
                </a:lnTo>
                <a:lnTo>
                  <a:pt x="0" y="0"/>
                </a:lnTo>
                <a:lnTo>
                  <a:pt x="0" y="1077467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635" algn="ctr">
              <a:lnSpc>
                <a:spcPct val="100000"/>
              </a:lnSpc>
            </a:pPr>
            <a:r>
              <a:rPr sz="2400" b="1" spc="-180" dirty="0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ermont</a:t>
            </a:r>
            <a:r>
              <a:rPr sz="240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“Bottom</a:t>
            </a:r>
            <a:r>
              <a:rPr sz="2400" b="1" spc="-15" dirty="0" smtClean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p”</a:t>
            </a:r>
            <a:r>
              <a:rPr sz="2400" b="1" spc="-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400" b="1" spc="-15" dirty="0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2400" b="1" spc="-15" dirty="0" smtClean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ts</a:t>
            </a:r>
            <a:r>
              <a:rPr sz="2400" b="1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245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arg</a:t>
            </a:r>
            <a:r>
              <a:rPr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ting</a:t>
            </a:r>
            <a:r>
              <a:rPr sz="2400" b="1" spc="-1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Algal</a:t>
            </a:r>
            <a:r>
              <a:rPr sz="2400"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Biofuel</a:t>
            </a:r>
            <a:r>
              <a:rPr sz="2400" b="1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45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hnolo</a:t>
            </a:r>
            <a:r>
              <a:rPr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2400" b="1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Sc</a:t>
            </a:r>
            <a:r>
              <a:rPr sz="2400" b="1" spc="-15" dirty="0" smtClean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2400" b="1" spc="-1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400" b="1" spc="0" dirty="0" smtClean="0">
                <a:solidFill>
                  <a:srgbClr val="FFFFFF"/>
                </a:solidFill>
                <a:latin typeface="Arial"/>
                <a:cs typeface="Arial"/>
              </a:rPr>
              <a:t>-Up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38803" y="2882647"/>
            <a:ext cx="1162811" cy="8446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22592" y="1491615"/>
            <a:ext cx="1767840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60947" y="3686176"/>
            <a:ext cx="3008376" cy="5154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124443" y="4056508"/>
            <a:ext cx="890016" cy="5383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70447" y="4457701"/>
            <a:ext cx="3171444" cy="4309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82084" y="3534156"/>
            <a:ext cx="1211580" cy="62636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819903" y="3177540"/>
            <a:ext cx="2302763" cy="4903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440936" y="4121659"/>
            <a:ext cx="2980943" cy="3280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421883" y="850391"/>
            <a:ext cx="986027" cy="56349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719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698235" y="189738"/>
            <a:ext cx="3445764" cy="4034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72328" y="170306"/>
            <a:ext cx="3471672" cy="4034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"/>
            <a:ext cx="9144000" cy="525779"/>
          </a:xfrm>
          <a:custGeom>
            <a:avLst/>
            <a:gdLst/>
            <a:ahLst/>
            <a:cxnLst/>
            <a:rect l="l" t="t" r="r" b="b"/>
            <a:pathLst>
              <a:path w="9144000" h="701039">
                <a:moveTo>
                  <a:pt x="0" y="701039"/>
                </a:moveTo>
                <a:lnTo>
                  <a:pt x="9144000" y="701039"/>
                </a:lnTo>
                <a:lnTo>
                  <a:pt x="9144000" y="0"/>
                </a:lnTo>
                <a:lnTo>
                  <a:pt x="0" y="0"/>
                </a:lnTo>
                <a:lnTo>
                  <a:pt x="0" y="70103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158365">
              <a:lnSpc>
                <a:spcPct val="100000"/>
              </a:lnSpc>
            </a:pPr>
            <a:r>
              <a:rPr sz="3200" b="1" spc="-180" dirty="0" smtClean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ermont/GSR</a:t>
            </a:r>
            <a:r>
              <a:rPr sz="3200" b="1" spc="-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Resume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03592" y="570358"/>
            <a:ext cx="1542288" cy="25020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367019" y="3070096"/>
            <a:ext cx="1626107" cy="20173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742" y="602171"/>
            <a:ext cx="7941309" cy="417957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marR="198120" indent="-342900">
              <a:buClr>
                <a:srgbClr val="2C395E"/>
              </a:buClr>
              <a:buFont typeface="Arial"/>
              <a:buChar char="•"/>
              <a:tabLst>
                <a:tab pos="433070" algn="l"/>
              </a:tabLst>
            </a:pP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Biopro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pecting/Isolation</a:t>
            </a:r>
            <a:r>
              <a:rPr sz="1600" b="1"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of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mic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oalgal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&amp;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related org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ani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16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ms</a:t>
            </a:r>
            <a:r>
              <a:rPr sz="16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for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endParaRPr lang="en-US" sz="1600" b="1" spc="-5" dirty="0" smtClean="0">
              <a:solidFill>
                <a:srgbClr val="2C395E"/>
              </a:solidFill>
              <a:latin typeface="Century Gothic"/>
              <a:cs typeface="Century Gothic"/>
            </a:endParaRPr>
          </a:p>
          <a:p>
            <a:pPr marL="12700" marR="198120">
              <a:buClr>
                <a:srgbClr val="2C395E"/>
              </a:buClr>
              <a:tabLst>
                <a:tab pos="433070" algn="l"/>
              </a:tabLst>
            </a:pPr>
            <a:r>
              <a:rPr lang="en-US" sz="1600" b="1" spc="-5" dirty="0">
                <a:solidFill>
                  <a:srgbClr val="2C395E"/>
                </a:solidFill>
                <a:latin typeface="Century Gothic"/>
                <a:cs typeface="Century Gothic"/>
              </a:rPr>
              <a:t>	</a:t>
            </a:r>
            <a:r>
              <a:rPr sz="1600" b="1" spc="-30" dirty="0" smtClean="0">
                <a:solidFill>
                  <a:srgbClr val="2C395E"/>
                </a:solidFill>
                <a:latin typeface="Century Gothic"/>
                <a:cs typeface="Century Gothic"/>
              </a:rPr>
              <a:t>w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-g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own</a:t>
            </a:r>
            <a:r>
              <a:rPr sz="16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bioma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oduction</a:t>
            </a:r>
            <a:r>
              <a:rPr sz="1600" b="1"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for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fuel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 indent="-342900"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z="1600" b="1" spc="-30" dirty="0" smtClean="0">
                <a:solidFill>
                  <a:srgbClr val="009900"/>
                </a:solidFill>
                <a:latin typeface="Century Gothic"/>
                <a:cs typeface="Century Gothic"/>
              </a:rPr>
              <a:t>A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lgae</a:t>
            </a:r>
            <a:r>
              <a:rPr sz="1600" b="1" spc="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culture</a:t>
            </a:r>
            <a:r>
              <a:rPr sz="1600" b="1" spc="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coll</a:t>
            </a:r>
            <a:r>
              <a:rPr sz="1600" b="1" spc="-25" dirty="0" smtClean="0">
                <a:solidFill>
                  <a:srgbClr val="009900"/>
                </a:solidFill>
                <a:latin typeface="Century Gothic"/>
                <a:cs typeface="Century Gothic"/>
              </a:rPr>
              <a:t>e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ction</a:t>
            </a:r>
            <a:r>
              <a:rPr sz="1600" b="1" spc="3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facility 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hosting</a:t>
            </a:r>
            <a:r>
              <a:rPr sz="1600" b="1" spc="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oleaginous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413384"/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alg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al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s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t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rains</a:t>
            </a:r>
            <a:r>
              <a:rPr sz="1600" b="1" spc="-2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tes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t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ed</a:t>
            </a:r>
            <a:r>
              <a:rPr sz="1600" b="1" spc="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for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30" dirty="0" smtClean="0">
                <a:solidFill>
                  <a:srgbClr val="009900"/>
                </a:solidFill>
                <a:latin typeface="Century Gothic"/>
                <a:cs typeface="Century Gothic"/>
              </a:rPr>
              <a:t>w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a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s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te</a:t>
            </a:r>
            <a:r>
              <a:rPr sz="1600" b="1" spc="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treatment</a:t>
            </a:r>
            <a:r>
              <a:rPr sz="1600" b="1" spc="20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potenti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al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500"/>
              </a:lnSpc>
              <a:spcBef>
                <a:spcPts val="27"/>
              </a:spcBef>
            </a:pPr>
            <a:endParaRPr sz="1600" dirty="0">
              <a:solidFill>
                <a:prstClr val="black"/>
              </a:solidFill>
            </a:endParaRPr>
          </a:p>
          <a:p>
            <a:pPr marL="355600" indent="-342900"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Algal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mass</a:t>
            </a:r>
            <a:r>
              <a:rPr sz="16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cultu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ing</a:t>
            </a:r>
            <a:r>
              <a:rPr sz="16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for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fuel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utilizing</a:t>
            </a:r>
            <a:r>
              <a:rPr sz="16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aut</a:t>
            </a:r>
            <a:r>
              <a:rPr sz="16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-mixotrophic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/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and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heterotrophic</a:t>
            </a:r>
            <a:r>
              <a:rPr sz="1600" b="1" spc="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mod</a:t>
            </a:r>
            <a:r>
              <a:rPr sz="16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16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&amp;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related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systems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500"/>
              </a:lnSpc>
              <a:spcBef>
                <a:spcPts val="30"/>
              </a:spcBef>
            </a:pPr>
            <a:endParaRPr sz="1600" dirty="0">
              <a:solidFill>
                <a:prstClr val="black"/>
              </a:solidFill>
            </a:endParaRPr>
          </a:p>
          <a:p>
            <a:pPr marL="355600" marR="414655" indent="-342900"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Rapid screening</a:t>
            </a:r>
            <a:r>
              <a:rPr sz="1600" b="1" spc="10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methods</a:t>
            </a:r>
            <a:r>
              <a:rPr sz="1600" b="1" spc="10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for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algal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i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s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olation,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lipid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 and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 nut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r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ients</a:t>
            </a:r>
            <a:r>
              <a:rPr sz="1600" b="1" spc="10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tes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t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ing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500"/>
              </a:lnSpc>
              <a:spcBef>
                <a:spcPts val="25"/>
              </a:spcBef>
              <a:buClr>
                <a:srgbClr val="2C395E"/>
              </a:buClr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 marL="355600" marR="12700" indent="-342900">
              <a:lnSpc>
                <a:spcPct val="100099"/>
              </a:lnSpc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z="1600" b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Ad</a:t>
            </a:r>
            <a:r>
              <a:rPr sz="16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v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anced</a:t>
            </a:r>
            <a:r>
              <a:rPr sz="1600" b="1" spc="3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technologies</a:t>
            </a:r>
            <a:r>
              <a:rPr sz="1600" b="1" spc="3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for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algal bioma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ha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v</a:t>
            </a:r>
            <a:r>
              <a:rPr sz="16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ing,</a:t>
            </a:r>
            <a:r>
              <a:rPr sz="16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its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 conv</a:t>
            </a:r>
            <a:r>
              <a:rPr sz="1600" b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ion</a:t>
            </a:r>
            <a:r>
              <a:rPr sz="1600" b="1" spc="3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to</a:t>
            </a:r>
            <a:r>
              <a:rPr sz="16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oil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endParaRPr lang="en-US" sz="1600" b="1" spc="-5" dirty="0" smtClean="0">
              <a:solidFill>
                <a:srgbClr val="2C395E"/>
              </a:solidFill>
              <a:latin typeface="Century Gothic"/>
              <a:cs typeface="Century Gothic"/>
            </a:endParaRPr>
          </a:p>
          <a:p>
            <a:pPr marL="12700" marR="12700">
              <a:lnSpc>
                <a:spcPct val="100099"/>
              </a:lnSpc>
              <a:buClr>
                <a:srgbClr val="2C395E"/>
              </a:buClr>
              <a:tabLst>
                <a:tab pos="354965" algn="l"/>
              </a:tabLst>
            </a:pPr>
            <a:r>
              <a:rPr lang="en-US" sz="1600" b="1" spc="-5" dirty="0">
                <a:solidFill>
                  <a:srgbClr val="2C395E"/>
                </a:solidFill>
                <a:latin typeface="Century Gothic"/>
                <a:cs typeface="Century Gothic"/>
              </a:rPr>
              <a:t>	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and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other</a:t>
            </a:r>
            <a:r>
              <a:rPr sz="1600" b="1" spc="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valued</a:t>
            </a:r>
            <a:r>
              <a:rPr sz="1600" b="1"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byp</a:t>
            </a:r>
            <a:r>
              <a:rPr sz="16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z="1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oducts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500"/>
              </a:lnSpc>
              <a:spcBef>
                <a:spcPts val="27"/>
              </a:spcBef>
              <a:buClr>
                <a:srgbClr val="2C395E"/>
              </a:buClr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 marL="355600" indent="-342900"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Fer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t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ilizer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 and</a:t>
            </a:r>
            <a:r>
              <a:rPr sz="1600" b="1" spc="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anim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al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 feed</a:t>
            </a:r>
            <a:r>
              <a:rPr sz="1600" b="1" spc="-5" dirty="0" smtClean="0">
                <a:solidFill>
                  <a:srgbClr val="009900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p</a:t>
            </a:r>
            <a:r>
              <a:rPr sz="1600" b="1" spc="-15" dirty="0" smtClean="0">
                <a:solidFill>
                  <a:srgbClr val="009900"/>
                </a:solidFill>
                <a:latin typeface="Century Gothic"/>
                <a:cs typeface="Century Gothic"/>
              </a:rPr>
              <a:t>rod</a:t>
            </a:r>
            <a:r>
              <a:rPr sz="1600" b="1" spc="-10" dirty="0" smtClean="0">
                <a:solidFill>
                  <a:srgbClr val="009900"/>
                </a:solidFill>
                <a:latin typeface="Century Gothic"/>
                <a:cs typeface="Century Gothic"/>
              </a:rPr>
              <a:t>uction.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500"/>
              </a:lnSpc>
              <a:spcBef>
                <a:spcPts val="28"/>
              </a:spcBef>
              <a:buClr>
                <a:srgbClr val="2C395E"/>
              </a:buClr>
              <a:buFont typeface="Arial"/>
              <a:buChar char="•"/>
            </a:pPr>
            <a:endParaRPr sz="1600" dirty="0">
              <a:solidFill>
                <a:prstClr val="black"/>
              </a:solidFill>
            </a:endParaRPr>
          </a:p>
          <a:p>
            <a:pPr marL="355600" indent="-342900"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z="1600" b="1" spc="-15" dirty="0" smtClean="0">
                <a:solidFill>
                  <a:srgbClr val="000066"/>
                </a:solidFill>
                <a:latin typeface="Century Gothic"/>
                <a:cs typeface="Century Gothic"/>
              </a:rPr>
              <a:t>Data management</a:t>
            </a:r>
            <a:r>
              <a:rPr sz="1600" b="1" spc="20" dirty="0" smtClean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0066"/>
                </a:solidFill>
                <a:latin typeface="Century Gothic"/>
                <a:cs typeface="Century Gothic"/>
              </a:rPr>
              <a:t>and data</a:t>
            </a:r>
            <a:r>
              <a:rPr sz="1600" b="1" spc="-5" dirty="0" smtClean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0066"/>
                </a:solidFill>
                <a:latin typeface="Century Gothic"/>
                <a:cs typeface="Century Gothic"/>
              </a:rPr>
              <a:t>a</a:t>
            </a:r>
            <a:r>
              <a:rPr sz="1600" b="1" spc="-10" dirty="0" smtClean="0">
                <a:solidFill>
                  <a:srgbClr val="000066"/>
                </a:solidFill>
                <a:latin typeface="Century Gothic"/>
                <a:cs typeface="Century Gothic"/>
              </a:rPr>
              <a:t>nalysis</a:t>
            </a:r>
            <a:r>
              <a:rPr sz="1600" b="1" spc="-5" dirty="0" smtClean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 smtClean="0">
                <a:solidFill>
                  <a:srgbClr val="000066"/>
                </a:solidFill>
                <a:latin typeface="Century Gothic"/>
                <a:cs typeface="Century Gothic"/>
              </a:rPr>
              <a:t>infras</a:t>
            </a:r>
            <a:r>
              <a:rPr sz="1600" b="1" spc="-5" dirty="0" smtClean="0">
                <a:solidFill>
                  <a:srgbClr val="000066"/>
                </a:solidFill>
                <a:latin typeface="Century Gothic"/>
                <a:cs typeface="Century Gothic"/>
              </a:rPr>
              <a:t>t</a:t>
            </a:r>
            <a:r>
              <a:rPr sz="1600" b="1" spc="-15" dirty="0" smtClean="0">
                <a:solidFill>
                  <a:srgbClr val="000066"/>
                </a:solidFill>
                <a:latin typeface="Century Gothic"/>
                <a:cs typeface="Century Gothic"/>
              </a:rPr>
              <a:t>ructure</a:t>
            </a:r>
            <a:r>
              <a:rPr sz="1600" b="1" spc="-5" dirty="0" smtClean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0066"/>
                </a:solidFill>
                <a:latin typeface="Century Gothic"/>
                <a:cs typeface="Century Gothic"/>
              </a:rPr>
              <a:t>to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/>
            <a:r>
              <a:rPr sz="1600" b="1" spc="-15" dirty="0" smtClean="0">
                <a:solidFill>
                  <a:srgbClr val="000066"/>
                </a:solidFill>
                <a:latin typeface="Century Gothic"/>
                <a:cs typeface="Century Gothic"/>
              </a:rPr>
              <a:t>inform</a:t>
            </a:r>
            <a:r>
              <a:rPr sz="1600" b="1" spc="-10" dirty="0" smtClean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0066"/>
                </a:solidFill>
                <a:latin typeface="Century Gothic"/>
                <a:cs typeface="Century Gothic"/>
              </a:rPr>
              <a:t>larger scale</a:t>
            </a:r>
            <a:r>
              <a:rPr sz="1600" b="1" spc="-5" dirty="0" smtClean="0">
                <a:solidFill>
                  <a:srgbClr val="000066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 smtClean="0">
                <a:solidFill>
                  <a:srgbClr val="000066"/>
                </a:solidFill>
                <a:latin typeface="Century Gothic"/>
                <a:cs typeface="Century Gothic"/>
              </a:rPr>
              <a:t>systems.</a:t>
            </a:r>
            <a:endParaRPr sz="1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500"/>
              </a:lnSpc>
              <a:spcBef>
                <a:spcPts val="42"/>
              </a:spcBef>
            </a:pPr>
            <a:endParaRPr sz="16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6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600" dirty="0">
              <a:solidFill>
                <a:prstClr val="black"/>
              </a:solidFill>
            </a:endParaRPr>
          </a:p>
          <a:p>
            <a:pPr marL="889000" marR="1125220"/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PIL</a:t>
            </a:r>
            <a:r>
              <a:rPr sz="1600" b="1" spc="5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600" b="1" spc="-2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/</a:t>
            </a:r>
            <a:r>
              <a:rPr sz="1600" b="1" spc="5" dirty="0" smtClean="0">
                <a:solidFill>
                  <a:prstClr val="black"/>
                </a:solidFill>
                <a:latin typeface="Tahoma"/>
                <a:cs typeface="Tahoma"/>
              </a:rPr>
              <a:t>D</a:t>
            </a:r>
            <a:r>
              <a:rPr sz="1600" b="1" spc="-15" dirty="0" smtClean="0">
                <a:solidFill>
                  <a:prstClr val="black"/>
                </a:solidFill>
                <a:latin typeface="Tahoma"/>
                <a:cs typeface="Tahoma"/>
              </a:rPr>
              <a:t>EMO</a:t>
            </a:r>
            <a:r>
              <a:rPr sz="1600" b="1" spc="-10" dirty="0" smtClean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STR</a:t>
            </a:r>
            <a:r>
              <a:rPr sz="1600" b="1" spc="5" dirty="0" smtClean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z="1600" b="1" spc="5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b="1" spc="-15" dirty="0" smtClean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600" b="1" spc="-2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FACIL</a:t>
            </a:r>
            <a:r>
              <a:rPr sz="1600" b="1" spc="5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TY</a:t>
            </a:r>
            <a:r>
              <a:rPr sz="1600" b="1" spc="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TO</a:t>
            </a:r>
            <a:r>
              <a:rPr sz="1600"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"SCALE</a:t>
            </a:r>
            <a:r>
              <a:rPr sz="1600" b="1" spc="-15" dirty="0" smtClean="0">
                <a:solidFill>
                  <a:prstClr val="black"/>
                </a:solidFill>
                <a:latin typeface="Tahoma"/>
                <a:cs typeface="Tahoma"/>
              </a:rPr>
              <a:t> U</a:t>
            </a:r>
            <a:r>
              <a:rPr sz="1600" b="1" spc="-10" dirty="0" smtClean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" PR</a:t>
            </a:r>
            <a:r>
              <a:rPr sz="1600" b="1" spc="5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CESS</a:t>
            </a:r>
            <a:r>
              <a:rPr sz="1600"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prstClr val="black"/>
                </a:solidFill>
                <a:latin typeface="Tahoma"/>
                <a:cs typeface="Tahoma"/>
              </a:rPr>
              <a:t>IN</a:t>
            </a:r>
            <a:r>
              <a:rPr sz="1600"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spc="-15" dirty="0" smtClean="0">
                <a:solidFill>
                  <a:prstClr val="black"/>
                </a:solidFill>
                <a:latin typeface="Tahoma"/>
                <a:cs typeface="Tahoma"/>
              </a:rPr>
              <a:t>RUR</a:t>
            </a:r>
            <a:r>
              <a:rPr sz="1600" b="1" spc="-10" dirty="0" smtClean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z="1600"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600" b="1" spc="5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600" b="1" spc="-15" dirty="0" smtClean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sz="1600" b="1" spc="-10" dirty="0" smtClean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600" b="1" dirty="0" smtClean="0">
                <a:solidFill>
                  <a:prstClr val="black"/>
                </a:solidFill>
                <a:latin typeface="Tahoma"/>
                <a:cs typeface="Tahoma"/>
              </a:rPr>
              <a:t>TY</a:t>
            </a:r>
            <a:endParaRPr sz="16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815" y="4674869"/>
            <a:ext cx="723900" cy="41490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477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8001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1066800"/>
                </a:moveTo>
                <a:lnTo>
                  <a:pt x="9144000" y="1066800"/>
                </a:lnTo>
                <a:lnTo>
                  <a:pt x="9144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16587"/>
            <a:ext cx="9144000" cy="694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6888" y="199454"/>
            <a:ext cx="8787765" cy="4000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3200" b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Farm to Fly</a:t>
            </a:r>
            <a:r>
              <a:rPr sz="3200" b="1" spc="-1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2.0:</a:t>
            </a:r>
            <a:r>
              <a:rPr sz="3200" b="1" spc="-1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USDA</a:t>
            </a:r>
            <a:r>
              <a:rPr sz="3200" b="1" spc="-2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RBEG</a:t>
            </a:r>
            <a:r>
              <a:rPr sz="3200" b="1" spc="-1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supported</a:t>
            </a:r>
            <a:r>
              <a:rPr sz="3200" b="1" spc="-40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3200" b="1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project</a:t>
            </a:r>
            <a:endParaRPr sz="3200">
              <a:solidFill>
                <a:prstClr val="black"/>
              </a:solidFill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15111" y="1047750"/>
            <a:ext cx="6991350" cy="29156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buClr>
                <a:srgbClr val="2C395E"/>
              </a:buClr>
              <a:buFont typeface="Wingdings"/>
              <a:buChar char=""/>
              <a:tabLst>
                <a:tab pos="440690" algn="l"/>
              </a:tabLst>
            </a:pPr>
            <a:r>
              <a:rPr sz="2400" b="1" dirty="0" smtClean="0">
                <a:solidFill>
                  <a:srgbClr val="2C395E"/>
                </a:solidFill>
                <a:latin typeface="Arial"/>
                <a:cs typeface="Arial"/>
              </a:rPr>
              <a:t>P</a:t>
            </a:r>
            <a:r>
              <a:rPr sz="2400" b="1" spc="-10" dirty="0" smtClean="0">
                <a:solidFill>
                  <a:srgbClr val="2C395E"/>
                </a:solidFill>
                <a:latin typeface="Arial"/>
                <a:cs typeface="Arial"/>
              </a:rPr>
              <a:t>R</a:t>
            </a:r>
            <a:r>
              <a:rPr sz="2400" b="1" dirty="0" smtClean="0">
                <a:solidFill>
                  <a:srgbClr val="2C395E"/>
                </a:solidFill>
                <a:latin typeface="Arial"/>
                <a:cs typeface="Arial"/>
              </a:rPr>
              <a:t>OJE</a:t>
            </a:r>
            <a:r>
              <a:rPr sz="2400" b="1" spc="-10" dirty="0" smtClean="0">
                <a:solidFill>
                  <a:srgbClr val="2C395E"/>
                </a:solidFill>
                <a:latin typeface="Arial"/>
                <a:cs typeface="Arial"/>
              </a:rPr>
              <a:t>C</a:t>
            </a:r>
            <a:r>
              <a:rPr sz="2400" b="1" dirty="0" smtClean="0">
                <a:solidFill>
                  <a:srgbClr val="2C395E"/>
                </a:solidFill>
                <a:latin typeface="Arial"/>
                <a:cs typeface="Arial"/>
              </a:rPr>
              <a:t>T</a:t>
            </a:r>
            <a:r>
              <a:rPr sz="2400" b="1" spc="15" dirty="0" smtClean="0">
                <a:solidFill>
                  <a:srgbClr val="2C395E"/>
                </a:solidFill>
                <a:latin typeface="Arial"/>
                <a:cs typeface="Arial"/>
              </a:rPr>
              <a:t> </a:t>
            </a:r>
            <a:r>
              <a:rPr sz="2400" b="1" dirty="0" smtClean="0">
                <a:solidFill>
                  <a:srgbClr val="2C395E"/>
                </a:solidFill>
                <a:latin typeface="Arial"/>
                <a:cs typeface="Arial"/>
              </a:rPr>
              <a:t>COMPONE</a:t>
            </a:r>
            <a:r>
              <a:rPr sz="2400" b="1" spc="-10" dirty="0" smtClean="0">
                <a:solidFill>
                  <a:srgbClr val="2C395E"/>
                </a:solidFill>
                <a:latin typeface="Arial"/>
                <a:cs typeface="Arial"/>
              </a:rPr>
              <a:t>N</a:t>
            </a:r>
            <a:r>
              <a:rPr sz="2400" b="1" dirty="0" smtClean="0">
                <a:solidFill>
                  <a:srgbClr val="2C395E"/>
                </a:solidFill>
                <a:latin typeface="Arial"/>
                <a:cs typeface="Arial"/>
              </a:rPr>
              <a:t>TS</a:t>
            </a:r>
            <a:endParaRPr sz="24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ts val="1000"/>
              </a:lnSpc>
              <a:buClr>
                <a:srgbClr val="2C395E"/>
              </a:buClr>
              <a:buFont typeface="Wingdings"/>
              <a:buChar char=""/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Clr>
                <a:srgbClr val="2C395E"/>
              </a:buClr>
              <a:buFont typeface="Wingdings"/>
              <a:buChar char=""/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400"/>
              </a:lnSpc>
              <a:spcBef>
                <a:spcPts val="58"/>
              </a:spcBef>
              <a:buClr>
                <a:srgbClr val="2C395E"/>
              </a:buClr>
              <a:buFont typeface="Wingdings"/>
              <a:buChar char=""/>
            </a:pPr>
            <a:endParaRPr sz="1400" dirty="0">
              <a:solidFill>
                <a:prstClr val="black"/>
              </a:solidFill>
            </a:endParaRPr>
          </a:p>
          <a:p>
            <a:pPr marL="355600" indent="-342900"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Oil-rich indigenously isolated</a:t>
            </a:r>
            <a:r>
              <a:rPr sz="24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algal</a:t>
            </a:r>
            <a:r>
              <a:rPr sz="24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strains</a:t>
            </a:r>
            <a:endParaRPr sz="24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413384">
              <a:spcBef>
                <a:spcPts val="290"/>
              </a:spcBef>
            </a:pPr>
            <a:r>
              <a:rPr sz="26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&amp;</a:t>
            </a:r>
            <a:r>
              <a:rPr sz="26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6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rela</a:t>
            </a:r>
            <a:r>
              <a:rPr sz="2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z="26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ed</a:t>
            </a:r>
            <a:r>
              <a:rPr sz="26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6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microbes</a:t>
            </a:r>
            <a:endParaRPr sz="26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1000"/>
              </a:lnSpc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300"/>
              </a:lnSpc>
              <a:spcBef>
                <a:spcPts val="42"/>
              </a:spcBef>
            </a:pPr>
            <a:endParaRPr sz="1300" dirty="0">
              <a:solidFill>
                <a:prstClr val="black"/>
              </a:solidFill>
            </a:endParaRPr>
          </a:p>
          <a:p>
            <a:pPr marL="355600" indent="-342900"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Scalable</a:t>
            </a:r>
            <a:r>
              <a:rPr sz="24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algal</a:t>
            </a:r>
            <a:r>
              <a:rPr sz="24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biomass production</a:t>
            </a:r>
            <a:r>
              <a:rPr sz="2400" b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systems </a:t>
            </a:r>
            <a:r>
              <a:rPr sz="2400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–</a:t>
            </a:r>
            <a:endParaRPr sz="24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1000"/>
              </a:lnSpc>
              <a:buClr>
                <a:srgbClr val="2C395E"/>
              </a:buClr>
              <a:buFont typeface="Wingdings"/>
              <a:buChar char=""/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Clr>
                <a:srgbClr val="2C395E"/>
              </a:buClr>
              <a:buFont typeface="Wingdings"/>
              <a:buChar char=""/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Clr>
                <a:srgbClr val="2C395E"/>
              </a:buClr>
              <a:buFont typeface="Wingdings"/>
              <a:buChar char=""/>
            </a:pPr>
            <a:endParaRPr sz="1000" dirty="0">
              <a:solidFill>
                <a:prstClr val="black"/>
              </a:solidFill>
            </a:endParaRPr>
          </a:p>
          <a:p>
            <a:pPr>
              <a:lnSpc>
                <a:spcPts val="1300"/>
              </a:lnSpc>
              <a:spcBef>
                <a:spcPts val="69"/>
              </a:spcBef>
              <a:buClr>
                <a:srgbClr val="2C395E"/>
              </a:buClr>
              <a:buFont typeface="Wingdings"/>
              <a:buChar char=""/>
            </a:pPr>
            <a:endParaRPr sz="1300" dirty="0">
              <a:solidFill>
                <a:prstClr val="black"/>
              </a:solidFill>
            </a:endParaRPr>
          </a:p>
          <a:p>
            <a:pPr marL="355600" marR="80010" indent="-342900">
              <a:lnSpc>
                <a:spcPct val="110000"/>
              </a:lnSpc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Integrate</a:t>
            </a:r>
            <a:r>
              <a:rPr sz="24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with</a:t>
            </a:r>
            <a:r>
              <a:rPr sz="2400" b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local</a:t>
            </a:r>
            <a:r>
              <a:rPr sz="2400" b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wast</a:t>
            </a:r>
            <a:r>
              <a:rPr sz="2400" b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e-based</a:t>
            </a:r>
            <a:r>
              <a:rPr sz="2400" b="1"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z="2400" b="1" dirty="0" smtClean="0">
                <a:solidFill>
                  <a:srgbClr val="2C395E"/>
                </a:solidFill>
                <a:latin typeface="Century Gothic"/>
                <a:cs typeface="Century Gothic"/>
              </a:rPr>
              <a:t>throughput feedstocks</a:t>
            </a:r>
            <a:endParaRPr sz="24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79438" y="1256157"/>
            <a:ext cx="1246631" cy="973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343" y="1371601"/>
            <a:ext cx="743712" cy="907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4676" y="4620007"/>
            <a:ext cx="723900" cy="414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239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55" y="3163823"/>
            <a:ext cx="4675632" cy="19728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61359" y="457201"/>
            <a:ext cx="5882640" cy="24814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" y="457201"/>
            <a:ext cx="4419600" cy="2486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39" y="548070"/>
            <a:ext cx="3971290" cy="5305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Farm</a:t>
            </a:r>
            <a:r>
              <a:rPr sz="1400" spc="-2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puts</a:t>
            </a:r>
            <a:r>
              <a:rPr sz="1400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around</a:t>
            </a:r>
            <a:r>
              <a:rPr sz="1400" spc="-2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200</a:t>
            </a:r>
            <a:r>
              <a:rPr sz="1400" spc="-1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tons</a:t>
            </a:r>
            <a:r>
              <a:rPr sz="1400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of</a:t>
            </a:r>
            <a:r>
              <a:rPr sz="1400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urea</a:t>
            </a:r>
            <a:r>
              <a:rPr sz="1400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as</a:t>
            </a:r>
            <a:r>
              <a:rPr sz="1400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fer</a:t>
            </a:r>
            <a:r>
              <a:rPr sz="1400" spc="-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t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ilizer</a:t>
            </a:r>
            <a:r>
              <a:rPr sz="1400" spc="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p</a:t>
            </a:r>
            <a:r>
              <a:rPr sz="1400" spc="-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e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r acre</a:t>
            </a:r>
            <a:r>
              <a:rPr sz="1400" spc="-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only</a:t>
            </a:r>
            <a:r>
              <a:rPr sz="1400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for</a:t>
            </a:r>
            <a:r>
              <a:rPr sz="1400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gra</a:t>
            </a:r>
            <a:r>
              <a:rPr sz="1400" spc="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s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s</a:t>
            </a:r>
            <a:r>
              <a:rPr sz="1400" spc="-3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40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grown</a:t>
            </a:r>
            <a:endParaRPr sz="1400" dirty="0">
              <a:solidFill>
                <a:prstClr val="black"/>
              </a:solidFill>
              <a:latin typeface="Palatino Linotype"/>
              <a:cs typeface="Palatino Linotype"/>
            </a:endParaRPr>
          </a:p>
          <a:p>
            <a:pPr>
              <a:lnSpc>
                <a:spcPts val="550"/>
              </a:lnSpc>
              <a:spcBef>
                <a:spcPts val="21"/>
              </a:spcBef>
            </a:pPr>
            <a:endParaRPr sz="550" dirty="0">
              <a:solidFill>
                <a:prstClr val="black"/>
              </a:solidFill>
            </a:endParaRPr>
          </a:p>
          <a:p>
            <a:pPr marL="12700"/>
            <a:r>
              <a:rPr sz="1200" b="1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Pi</a:t>
            </a:r>
            <a:r>
              <a:rPr sz="1200" b="1" spc="-1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c</a:t>
            </a:r>
            <a:r>
              <a:rPr sz="1200" b="1" spc="-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t</a:t>
            </a:r>
            <a:r>
              <a:rPr sz="1200" b="1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u</a:t>
            </a:r>
            <a:r>
              <a:rPr sz="1200" b="1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re</a:t>
            </a:r>
            <a:r>
              <a:rPr sz="1200" b="1" spc="2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200" b="1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s</a:t>
            </a:r>
            <a:r>
              <a:rPr sz="1200" b="1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o</a:t>
            </a:r>
            <a:r>
              <a:rPr sz="1200" b="1" spc="-1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ur</a:t>
            </a:r>
            <a:r>
              <a:rPr sz="1200" b="1" spc="-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c</a:t>
            </a:r>
            <a:r>
              <a:rPr sz="1200" b="1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e:</a:t>
            </a:r>
            <a:r>
              <a:rPr sz="1200" b="1" spc="1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 </a:t>
            </a:r>
            <a:r>
              <a:rPr sz="1200" b="1" spc="-5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N</a:t>
            </a:r>
            <a:r>
              <a:rPr sz="1200" b="1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o</a:t>
            </a:r>
            <a:r>
              <a:rPr sz="1200" b="1" spc="-1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rdi</a:t>
            </a:r>
            <a:r>
              <a:rPr sz="1200" b="1" spc="-2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c</a:t>
            </a:r>
            <a:r>
              <a:rPr sz="1200" b="1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farms.</a:t>
            </a:r>
            <a:r>
              <a:rPr sz="1200" b="1" spc="-10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c</a:t>
            </a:r>
            <a:r>
              <a:rPr sz="1200" b="1" dirty="0" smtClean="0">
                <a:solidFill>
                  <a:srgbClr val="2E5796"/>
                </a:solidFill>
                <a:latin typeface="Palatino Linotype"/>
                <a:cs typeface="Palatino Linotype"/>
              </a:rPr>
              <a:t>om</a:t>
            </a:r>
            <a:endParaRPr sz="1200" dirty="0">
              <a:solidFill>
                <a:prstClr val="black"/>
              </a:solidFill>
              <a:latin typeface="Palatino Linotype"/>
              <a:cs typeface="Palatino Linotyp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98975" y="548070"/>
            <a:ext cx="4391025" cy="3262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 marR="12700"/>
            <a:r>
              <a:rPr sz="1400" spc="-60"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sz="1400" spc="-10" dirty="0" smtClean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rm</a:t>
            </a:r>
            <a:r>
              <a:rPr sz="1400" spc="-1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sp</a:t>
            </a:r>
            <a:r>
              <a:rPr sz="1400" spc="5" dirty="0" smtClean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nt</a:t>
            </a:r>
            <a:r>
              <a:rPr sz="1400" spc="-3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$75000</a:t>
            </a:r>
            <a:r>
              <a:rPr sz="1400" spc="-3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in</a:t>
            </a:r>
            <a:r>
              <a:rPr sz="1400" spc="-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spc="-15"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uel</a:t>
            </a:r>
            <a:r>
              <a:rPr sz="1400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z="1400" spc="5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sts</a:t>
            </a:r>
            <a:r>
              <a:rPr sz="1400" spc="-1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&amp;</a:t>
            </a:r>
            <a:r>
              <a:rPr sz="1400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400" spc="-15" dirty="0" smtClean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z="1400" spc="-20" dirty="0" smtClean="0">
                <a:solidFill>
                  <a:prstClr val="black"/>
                </a:solidFill>
                <a:latin typeface="Tahoma"/>
                <a:cs typeface="Tahoma"/>
              </a:rPr>
              <a:t>v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ested</a:t>
            </a:r>
            <a:r>
              <a:rPr sz="1400" spc="-3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$500,000</a:t>
            </a:r>
            <a:r>
              <a:rPr sz="1400" spc="-3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in t</a:t>
            </a:r>
            <a:r>
              <a:rPr sz="1400" spc="-5" dirty="0" smtClean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spc="-1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d</a:t>
            </a:r>
            <a:r>
              <a:rPr sz="1400" spc="5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g</a:t>
            </a:r>
            <a:r>
              <a:rPr sz="1400" spc="5" dirty="0" smtClean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z="1400" dirty="0" smtClean="0">
                <a:solidFill>
                  <a:prstClr val="black"/>
                </a:solidFill>
                <a:latin typeface="Tahoma"/>
                <a:cs typeface="Tahoma"/>
              </a:rPr>
              <a:t>ster</a:t>
            </a:r>
            <a:endParaRPr sz="140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0" y="-44577"/>
            <a:ext cx="9144000" cy="484632"/>
          </a:xfrm>
          <a:custGeom>
            <a:avLst/>
            <a:gdLst/>
            <a:ahLst/>
            <a:cxnLst/>
            <a:rect l="l" t="t" r="r" b="b"/>
            <a:pathLst>
              <a:path w="9144000" h="646176">
                <a:moveTo>
                  <a:pt x="0" y="646176"/>
                </a:moveTo>
                <a:lnTo>
                  <a:pt x="9144000" y="646176"/>
                </a:lnTo>
                <a:lnTo>
                  <a:pt x="9144000" y="0"/>
                </a:lnTo>
                <a:lnTo>
                  <a:pt x="0" y="0"/>
                </a:lnTo>
                <a:lnTo>
                  <a:pt x="0" y="646176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739" y="-44577"/>
            <a:ext cx="6232525" cy="4114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ts val="4315"/>
              </a:lnSpc>
            </a:pPr>
            <a:r>
              <a:rPr sz="3200" dirty="0" smtClean="0">
                <a:solidFill>
                  <a:srgbClr val="FFFFFF"/>
                </a:solidFill>
                <a:latin typeface="Tahoma"/>
                <a:cs typeface="Tahoma"/>
              </a:rPr>
              <a:t>No</a:t>
            </a:r>
            <a:r>
              <a:rPr sz="3200" spc="-20" dirty="0" smtClean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3200" dirty="0" smtClean="0">
                <a:solidFill>
                  <a:srgbClr val="FFFFFF"/>
                </a:solidFill>
                <a:latin typeface="Tahoma"/>
                <a:cs typeface="Tahoma"/>
              </a:rPr>
              <a:t>dic</a:t>
            </a:r>
            <a:r>
              <a:rPr sz="3200" spc="-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175" dirty="0" smtClean="0">
                <a:solidFill>
                  <a:srgbClr val="FFFFFF"/>
                </a:solidFill>
                <a:latin typeface="Tahoma"/>
                <a:cs typeface="Tahoma"/>
              </a:rPr>
              <a:t>F</a:t>
            </a:r>
            <a:r>
              <a:rPr sz="3200" dirty="0" smtClean="0">
                <a:solidFill>
                  <a:srgbClr val="FFFFFF"/>
                </a:solidFill>
                <a:latin typeface="Tahoma"/>
                <a:cs typeface="Tahoma"/>
              </a:rPr>
              <a:t>arm:</a:t>
            </a:r>
            <a:r>
              <a:rPr sz="3200" spc="-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 smtClean="0">
                <a:solidFill>
                  <a:srgbClr val="FFFFFF"/>
                </a:solidFill>
                <a:latin typeface="Tahoma"/>
                <a:cs typeface="Tahoma"/>
              </a:rPr>
              <a:t>300 </a:t>
            </a:r>
            <a:r>
              <a:rPr sz="3200" spc="-15" dirty="0" smtClean="0">
                <a:solidFill>
                  <a:srgbClr val="FFFFFF"/>
                </a:solidFill>
                <a:latin typeface="Tahoma"/>
                <a:cs typeface="Tahoma"/>
              </a:rPr>
              <a:t>milki</a:t>
            </a:r>
            <a:r>
              <a:rPr sz="3200" spc="-30" dirty="0" smtClean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3200" dirty="0" smtClean="0">
                <a:solidFill>
                  <a:srgbClr val="FFFFFF"/>
                </a:solidFill>
                <a:latin typeface="Tahoma"/>
                <a:cs typeface="Tahoma"/>
              </a:rPr>
              <a:t>g</a:t>
            </a:r>
            <a:r>
              <a:rPr sz="3200" spc="-1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dirty="0" smtClean="0">
                <a:solidFill>
                  <a:srgbClr val="FFFFFF"/>
                </a:solidFill>
                <a:latin typeface="Tahoma"/>
                <a:cs typeface="Tahoma"/>
              </a:rPr>
              <a:t>cows</a:t>
            </a:r>
            <a:endParaRPr sz="3200"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468370" y="3163823"/>
            <a:ext cx="4675631" cy="19728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7979" y="2894647"/>
            <a:ext cx="8546465" cy="2105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pc="-90"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arm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is 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cated</a:t>
            </a:r>
            <a:r>
              <a:rPr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on the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truck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oute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and</a:t>
            </a:r>
            <a:r>
              <a:rPr spc="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her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busine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ses</a:t>
            </a:r>
            <a:r>
              <a:rPr spc="-2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inc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uding lo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al beer</a:t>
            </a:r>
            <a:r>
              <a:rPr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b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ewery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01609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bject 70"/>
          <p:cNvSpPr/>
          <p:nvPr/>
        </p:nvSpPr>
        <p:spPr>
          <a:xfrm>
            <a:off x="76200" y="31422"/>
            <a:ext cx="8944358" cy="317245"/>
          </a:xfrm>
          <a:custGeom>
            <a:avLst/>
            <a:gdLst/>
            <a:ahLst/>
            <a:cxnLst/>
            <a:rect l="l" t="t" r="r" b="b"/>
            <a:pathLst>
              <a:path w="8654591" h="480386">
                <a:moveTo>
                  <a:pt x="0" y="0"/>
                </a:moveTo>
                <a:lnTo>
                  <a:pt x="8654591" y="0"/>
                </a:lnTo>
                <a:lnTo>
                  <a:pt x="8654591" y="480386"/>
                </a:lnTo>
                <a:lnTo>
                  <a:pt x="0" y="480386"/>
                </a:lnTo>
                <a:lnTo>
                  <a:pt x="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6200" y="348668"/>
            <a:ext cx="8944357" cy="255600"/>
          </a:xfrm>
          <a:custGeom>
            <a:avLst/>
            <a:gdLst/>
            <a:ahLst/>
            <a:cxnLst/>
            <a:rect l="l" t="t" r="r" b="b"/>
            <a:pathLst>
              <a:path w="8346518" h="478017">
                <a:moveTo>
                  <a:pt x="0" y="0"/>
                </a:moveTo>
                <a:lnTo>
                  <a:pt x="8346518" y="0"/>
                </a:lnTo>
                <a:lnTo>
                  <a:pt x="8346518" y="478017"/>
                </a:lnTo>
                <a:lnTo>
                  <a:pt x="0" y="478017"/>
                </a:lnTo>
                <a:lnTo>
                  <a:pt x="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43331" y="26984"/>
            <a:ext cx="8634730" cy="6419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77165" marR="12700" indent="-165100" algn="ctr">
              <a:lnSpc>
                <a:spcPct val="101899"/>
              </a:lnSpc>
            </a:pPr>
            <a:r>
              <a:rPr dirty="0" smtClean="0">
                <a:solidFill>
                  <a:srgbClr val="FFFFFF"/>
                </a:solidFill>
                <a:latin typeface="Arial"/>
                <a:cs typeface="Arial"/>
              </a:rPr>
              <a:t>GSR</a:t>
            </a:r>
            <a:r>
              <a:rPr spc="6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r>
              <a:rPr b="1" spc="35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5" dirty="0" smtClean="0">
                <a:solidFill>
                  <a:srgbClr val="FFFFFF"/>
                </a:solidFill>
                <a:latin typeface="Arial"/>
                <a:cs typeface="Arial"/>
              </a:rPr>
              <a:t>Process</a:t>
            </a:r>
            <a:r>
              <a:rPr b="1" spc="2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5" dirty="0" smtClean="0">
                <a:solidFill>
                  <a:srgbClr val="FFFFFF"/>
                </a:solidFill>
                <a:latin typeface="Arial"/>
                <a:cs typeface="Arial"/>
              </a:rPr>
              <a:t>Model</a:t>
            </a:r>
            <a:r>
              <a:rPr b="1" spc="10" dirty="0" smtClean="0">
                <a:solidFill>
                  <a:srgbClr val="FFFFFF"/>
                </a:solidFill>
                <a:latin typeface="Arial"/>
                <a:cs typeface="Arial"/>
              </a:rPr>
              <a:t> for</a:t>
            </a:r>
            <a:r>
              <a:rPr b="1" spc="26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0" dirty="0" smtClean="0">
                <a:solidFill>
                  <a:srgbClr val="FFFFFF"/>
                </a:solidFill>
                <a:latin typeface="Arial"/>
                <a:cs typeface="Arial"/>
              </a:rPr>
              <a:t>Integration</a:t>
            </a:r>
            <a:r>
              <a:rPr b="1" spc="2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35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b="1" spc="-16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Arial"/>
                <a:cs typeface="Arial"/>
              </a:rPr>
              <a:t>Algal Biomass</a:t>
            </a:r>
            <a:r>
              <a:rPr b="1" spc="34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0" dirty="0" smtClean="0">
                <a:solidFill>
                  <a:srgbClr val="FFFFFF"/>
                </a:solidFill>
                <a:latin typeface="Arial"/>
                <a:cs typeface="Arial"/>
              </a:rPr>
              <a:t>Production</a:t>
            </a:r>
            <a:r>
              <a:rPr b="1" spc="6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0" dirty="0" smtClean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b="1" spc="18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0" dirty="0" smtClean="0">
                <a:solidFill>
                  <a:srgbClr val="FFFFFF"/>
                </a:solidFill>
                <a:latin typeface="Arial"/>
                <a:cs typeface="Arial"/>
              </a:rPr>
              <a:t>Oil</a:t>
            </a:r>
            <a:r>
              <a:rPr b="1" spc="-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10" dirty="0" smtClean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b="1" spc="15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spc="-20" dirty="0" smtClean="0">
                <a:solidFill>
                  <a:srgbClr val="FFFFFF"/>
                </a:solidFill>
                <a:latin typeface="Arial"/>
                <a:cs typeface="Arial"/>
              </a:rPr>
              <a:t>Waste</a:t>
            </a:r>
            <a:r>
              <a:rPr b="1" spc="22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dirty="0" smtClean="0">
                <a:solidFill>
                  <a:srgbClr val="FFFFFF"/>
                </a:solidFill>
                <a:latin typeface="Arial"/>
                <a:cs typeface="Arial"/>
              </a:rPr>
              <a:t>Treatment</a:t>
            </a:r>
            <a:endParaRPr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5" name="object 90"/>
          <p:cNvSpPr txBox="1"/>
          <p:nvPr/>
        </p:nvSpPr>
        <p:spPr>
          <a:xfrm>
            <a:off x="1395479" y="4492627"/>
            <a:ext cx="3048635" cy="50609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2700" algn="r"/>
            <a:endParaRPr sz="1200" dirty="0">
              <a:solidFill>
                <a:prstClr val="black"/>
              </a:solidFill>
              <a:latin typeface="Arial"/>
              <a:cs typeface="Arial"/>
            </a:endParaRPr>
          </a:p>
          <a:p>
            <a:pPr>
              <a:lnSpc>
                <a:spcPts val="1000"/>
              </a:lnSpc>
              <a:spcBef>
                <a:spcPts val="8"/>
              </a:spcBef>
            </a:pPr>
            <a:endParaRPr sz="1000" dirty="0">
              <a:solidFill>
                <a:prstClr val="black"/>
              </a:solidFill>
            </a:endParaRPr>
          </a:p>
          <a:p>
            <a:pPr marL="12700"/>
            <a:r>
              <a:rPr sz="1200" spc="90" dirty="0" smtClean="0">
                <a:solidFill>
                  <a:srgbClr val="858383"/>
                </a:solidFill>
                <a:latin typeface="Times New Roman"/>
                <a:cs typeface="Times New Roman"/>
              </a:rPr>
              <a:t>©</a:t>
            </a:r>
            <a:r>
              <a:rPr sz="1200" spc="55" dirty="0" smtClean="0">
                <a:solidFill>
                  <a:srgbClr val="858383"/>
                </a:solidFill>
                <a:latin typeface="Times New Roman"/>
                <a:cs typeface="Times New Roman"/>
              </a:rPr>
              <a:t> </a:t>
            </a:r>
            <a:r>
              <a:rPr sz="1100" spc="175" dirty="0" smtClean="0">
                <a:solidFill>
                  <a:srgbClr val="6D6B75"/>
                </a:solidFill>
                <a:latin typeface="Arial"/>
                <a:cs typeface="Arial"/>
              </a:rPr>
              <a:t>G</a:t>
            </a:r>
            <a:r>
              <a:rPr sz="1100" spc="60" dirty="0" smtClean="0">
                <a:solidFill>
                  <a:srgbClr val="6D6B75"/>
                </a:solidFill>
                <a:latin typeface="Arial"/>
                <a:cs typeface="Arial"/>
              </a:rPr>
              <a:t>e</a:t>
            </a:r>
            <a:r>
              <a:rPr sz="1100" spc="140" dirty="0" smtClean="0">
                <a:solidFill>
                  <a:srgbClr val="959595"/>
                </a:solidFill>
                <a:latin typeface="Arial"/>
                <a:cs typeface="Arial"/>
              </a:rPr>
              <a:t>n</a:t>
            </a:r>
            <a:r>
              <a:rPr sz="1100" spc="120" dirty="0" smtClean="0">
                <a:solidFill>
                  <a:srgbClr val="6D6B75"/>
                </a:solidFill>
                <a:latin typeface="Arial"/>
                <a:cs typeface="Arial"/>
              </a:rPr>
              <a:t>er</a:t>
            </a:r>
            <a:r>
              <a:rPr sz="1100" spc="140" dirty="0" smtClean="0">
                <a:solidFill>
                  <a:srgbClr val="6D6B75"/>
                </a:solidFill>
                <a:latin typeface="Arial"/>
                <a:cs typeface="Arial"/>
              </a:rPr>
              <a:t>a</a:t>
            </a:r>
            <a:r>
              <a:rPr sz="1100" spc="254" dirty="0" smtClean="0">
                <a:solidFill>
                  <a:srgbClr val="A8A8A8"/>
                </a:solidFill>
                <a:latin typeface="Arial"/>
                <a:cs typeface="Arial"/>
              </a:rPr>
              <a:t>l</a:t>
            </a:r>
            <a:r>
              <a:rPr sz="1100" spc="5" dirty="0" smtClean="0">
                <a:solidFill>
                  <a:srgbClr val="6D6B75"/>
                </a:solidFill>
                <a:latin typeface="Arial"/>
                <a:cs typeface="Arial"/>
              </a:rPr>
              <a:t>Systems:</a:t>
            </a:r>
            <a:r>
              <a:rPr sz="1100" spc="15" dirty="0" smtClean="0">
                <a:solidFill>
                  <a:srgbClr val="6D6B75"/>
                </a:solidFill>
                <a:latin typeface="Arial"/>
                <a:cs typeface="Arial"/>
              </a:rPr>
              <a:t> </a:t>
            </a:r>
            <a:r>
              <a:rPr sz="1100" spc="-15" dirty="0" smtClean="0">
                <a:solidFill>
                  <a:srgbClr val="858383"/>
                </a:solidFill>
                <a:latin typeface="Arial"/>
                <a:cs typeface="Arial"/>
              </a:rPr>
              <a:t>Res:ea</a:t>
            </a:r>
            <a:r>
              <a:rPr sz="1100" spc="-195" dirty="0" smtClean="0">
                <a:solidFill>
                  <a:srgbClr val="858383"/>
                </a:solidFill>
                <a:latin typeface="Arial"/>
                <a:cs typeface="Arial"/>
              </a:rPr>
              <a:t> </a:t>
            </a:r>
            <a:r>
              <a:rPr sz="1100" spc="140" dirty="0" smtClean="0">
                <a:solidFill>
                  <a:srgbClr val="6D6B75"/>
                </a:solidFill>
                <a:latin typeface="Arial"/>
                <a:cs typeface="Arial"/>
              </a:rPr>
              <a:t>rch</a:t>
            </a:r>
            <a:r>
              <a:rPr sz="1100" spc="-105" dirty="0" smtClean="0">
                <a:solidFill>
                  <a:srgbClr val="6D6B75"/>
                </a:solidFill>
                <a:latin typeface="Arial"/>
                <a:cs typeface="Arial"/>
              </a:rPr>
              <a:t> </a:t>
            </a:r>
            <a:r>
              <a:rPr sz="1100" spc="65" dirty="0" smtClean="0">
                <a:solidFill>
                  <a:srgbClr val="858383"/>
                </a:solidFill>
                <a:latin typeface="Arial"/>
                <a:cs typeface="Arial"/>
              </a:rPr>
              <a:t>2013</a:t>
            </a:r>
            <a:endParaRPr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67167"/>
            <a:ext cx="8847687" cy="441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59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144000" cy="622934"/>
          </a:xfrm>
          <a:custGeom>
            <a:avLst/>
            <a:gdLst/>
            <a:ahLst/>
            <a:cxnLst/>
            <a:rect l="l" t="t" r="r" b="b"/>
            <a:pathLst>
              <a:path w="9144000" h="830579">
                <a:moveTo>
                  <a:pt x="0" y="830579"/>
                </a:moveTo>
                <a:lnTo>
                  <a:pt x="9144000" y="830579"/>
                </a:lnTo>
                <a:lnTo>
                  <a:pt x="9144000" y="0"/>
                </a:lnTo>
                <a:lnTo>
                  <a:pt x="0" y="0"/>
                </a:lnTo>
                <a:lnTo>
                  <a:pt x="0" y="830579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905" algn="ctr">
              <a:lnSpc>
                <a:spcPct val="100000"/>
              </a:lnSpc>
            </a:pPr>
            <a:r>
              <a:rPr sz="2000" b="1" dirty="0" smtClean="0">
                <a:solidFill>
                  <a:srgbClr val="FFFFFF"/>
                </a:solidFill>
                <a:latin typeface="Tahoma"/>
                <a:cs typeface="Tahoma"/>
              </a:rPr>
              <a:t>VE</a:t>
            </a:r>
            <a:r>
              <a:rPr sz="2000" b="1" spc="-10" dirty="0" smtClean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000" b="1" spc="0" dirty="0" smtClean="0">
                <a:solidFill>
                  <a:srgbClr val="FFFFFF"/>
                </a:solidFill>
                <a:latin typeface="Tahoma"/>
                <a:cs typeface="Tahoma"/>
              </a:rPr>
              <a:t>MONT</a:t>
            </a:r>
            <a:r>
              <a:rPr sz="2000" b="1" spc="-10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Tahoma"/>
                <a:cs typeface="Tahoma"/>
              </a:rPr>
              <a:t>RBEG</a:t>
            </a:r>
            <a:endParaRPr sz="20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2000" b="1" dirty="0" smtClean="0">
                <a:solidFill>
                  <a:srgbClr val="FFFFFF"/>
                </a:solidFill>
                <a:latin typeface="Tahoma"/>
                <a:cs typeface="Tahoma"/>
              </a:rPr>
              <a:t>- BEN</a:t>
            </a:r>
            <a:r>
              <a:rPr sz="2000" b="1" spc="-15" dirty="0" smtClean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000" b="1" spc="0" dirty="0" smtClean="0">
                <a:solidFill>
                  <a:srgbClr val="FFFFFF"/>
                </a:solidFill>
                <a:latin typeface="Tahoma"/>
                <a:cs typeface="Tahoma"/>
              </a:rPr>
              <a:t>H</a:t>
            </a:r>
            <a:r>
              <a:rPr sz="2000" b="1" spc="5" dirty="0" smtClean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000" b="1" spc="-20" dirty="0" smtClean="0">
                <a:solidFill>
                  <a:srgbClr val="FFFFFF"/>
                </a:solidFill>
                <a:latin typeface="Tahoma"/>
                <a:cs typeface="Tahoma"/>
              </a:rPr>
              <a:t>ARK</a:t>
            </a:r>
            <a:r>
              <a:rPr sz="2000" b="1" spc="-1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Tahoma"/>
                <a:cs typeface="Tahoma"/>
              </a:rPr>
              <a:t>FOR</a:t>
            </a:r>
            <a:r>
              <a:rPr sz="2000" b="1" spc="-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b="1" spc="0" dirty="0" smtClean="0">
                <a:solidFill>
                  <a:srgbClr val="FFFFFF"/>
                </a:solidFill>
                <a:latin typeface="Tahoma"/>
                <a:cs typeface="Tahoma"/>
              </a:rPr>
              <a:t>SUC</a:t>
            </a:r>
            <a:r>
              <a:rPr sz="2000" b="1" spc="-15" dirty="0" smtClean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000" b="1" spc="0" dirty="0" smtClean="0">
                <a:solidFill>
                  <a:srgbClr val="FFFFFF"/>
                </a:solidFill>
                <a:latin typeface="Tahoma"/>
                <a:cs typeface="Tahoma"/>
              </a:rPr>
              <a:t>ESS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7342" y="742950"/>
            <a:ext cx="7894955" cy="37780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99085" marR="60325" indent="-287020">
              <a:lnSpc>
                <a:spcPct val="100099"/>
              </a:lnSpc>
              <a:buFont typeface="Arial"/>
              <a:buChar char="•"/>
              <a:tabLst>
                <a:tab pos="299085" algn="l"/>
              </a:tabLst>
            </a:pP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Pro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cess</a:t>
            </a:r>
            <a:r>
              <a:rPr b="1" spc="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candidate identi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ied</a:t>
            </a:r>
            <a:r>
              <a:rPr b="1"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wit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os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tive</a:t>
            </a:r>
            <a:r>
              <a:rPr b="1" spc="1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ene</a:t>
            </a:r>
            <a:r>
              <a:rPr b="1" spc="-10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gy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return on</a:t>
            </a:r>
            <a:r>
              <a:rPr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investment</a:t>
            </a:r>
            <a:r>
              <a:rPr b="1" spc="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at 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mar</a:t>
            </a:r>
            <a:r>
              <a:rPr b="1" spc="-10" dirty="0" smtClean="0">
                <a:solidFill>
                  <a:prstClr val="black"/>
                </a:solidFill>
                <a:latin typeface="Tahoma"/>
                <a:cs typeface="Tahoma"/>
              </a:rPr>
              <a:t>k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et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rate</a:t>
            </a:r>
            <a:endParaRPr dirty="0" smtClean="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lnSpc>
                <a:spcPts val="850"/>
              </a:lnSpc>
              <a:spcBef>
                <a:spcPts val="30"/>
              </a:spcBef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 marL="299085" indent="-287020">
              <a:buFont typeface="Arial"/>
              <a:buChar char="•"/>
              <a:tabLst>
                <a:tab pos="299085" algn="l"/>
              </a:tabLst>
            </a:pP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ost</a:t>
            </a:r>
            <a:r>
              <a:rPr b="1"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of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 bi</a:t>
            </a:r>
            <a:r>
              <a:rPr b="1" spc="-25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fuel</a:t>
            </a:r>
            <a:r>
              <a:rPr b="1" spc="1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per</a:t>
            </a:r>
            <a:r>
              <a:rPr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gall</a:t>
            </a:r>
            <a:r>
              <a:rPr b="1" spc="-25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b="1"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mp</a:t>
            </a:r>
            <a:r>
              <a:rPr b="1" spc="-10" dirty="0" smtClean="0">
                <a:solidFill>
                  <a:prstClr val="black"/>
                </a:solidFill>
                <a:latin typeface="Tahoma"/>
                <a:cs typeface="Tahoma"/>
              </a:rPr>
              <a:t>eti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ive</a:t>
            </a:r>
            <a:r>
              <a:rPr b="1" spc="1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wit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0" dirty="0" smtClean="0">
                <a:solidFill>
                  <a:prstClr val="black"/>
                </a:solidFill>
                <a:latin typeface="Tahoma"/>
                <a:cs typeface="Tahoma"/>
              </a:rPr>
              <a:t>oil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  <a:p>
            <a:pPr>
              <a:lnSpc>
                <a:spcPts val="850"/>
              </a:lnSpc>
              <a:spcBef>
                <a:spcPts val="31"/>
              </a:spcBef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 marL="299085" indent="-287020">
              <a:buFont typeface="Arial"/>
              <a:buChar char="•"/>
              <a:tabLst>
                <a:tab pos="299085" algn="l"/>
              </a:tabLst>
            </a:pP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Fuel standa</a:t>
            </a:r>
            <a:r>
              <a:rPr b="1" spc="-10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d</a:t>
            </a:r>
            <a:r>
              <a:rPr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nc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uding</a:t>
            </a:r>
            <a:r>
              <a:rPr b="1" spc="2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the Su</a:t>
            </a:r>
            <a:r>
              <a:rPr b="1" spc="-10" dirty="0" smtClean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fur</a:t>
            </a:r>
            <a:r>
              <a:rPr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b="1" spc="-1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ntent: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  <a:p>
            <a:pPr marL="812800" marR="693420" lvl="1" indent="-343535">
              <a:buFont typeface="Arial"/>
              <a:buChar char="•"/>
              <a:tabLst>
                <a:tab pos="1097915" algn="l"/>
              </a:tabLst>
            </a:pP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ojected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to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meet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pc="-70" dirty="0" smtClean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pc="1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RFS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 2</a:t>
            </a:r>
            <a:r>
              <a:rPr spc="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stan</a:t>
            </a:r>
            <a:r>
              <a:rPr spc="5" dirty="0" smtClean="0">
                <a:solidFill>
                  <a:prstClr val="black"/>
                </a:solidFill>
                <a:latin typeface="Tahoma"/>
                <a:cs typeface="Tahoma"/>
              </a:rPr>
              <a:t>d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ds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as</a:t>
            </a:r>
            <a:r>
              <a:rPr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an ad</a:t>
            </a:r>
            <a:r>
              <a:rPr spc="-55" dirty="0" smtClean="0">
                <a:solidFill>
                  <a:prstClr val="black"/>
                </a:solidFill>
                <a:latin typeface="Tahoma"/>
                <a:cs typeface="Tahoma"/>
              </a:rPr>
              <a:t>v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anced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b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uel</a:t>
            </a:r>
            <a:endParaRPr dirty="0" smtClean="0">
              <a:solidFill>
                <a:prstClr val="black"/>
              </a:solidFill>
              <a:latin typeface="Tahoma"/>
              <a:cs typeface="Tahoma"/>
            </a:endParaRPr>
          </a:p>
          <a:p>
            <a:pPr lvl="1">
              <a:lnSpc>
                <a:spcPts val="850"/>
              </a:lnSpc>
              <a:spcBef>
                <a:spcPts val="33"/>
              </a:spcBef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 lvl="1">
              <a:lnSpc>
                <a:spcPts val="1000"/>
              </a:lnSpc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 lvl="1">
              <a:lnSpc>
                <a:spcPts val="1000"/>
              </a:lnSpc>
              <a:buFont typeface="Arial"/>
              <a:buChar char="•"/>
            </a:pPr>
            <a:endParaRPr dirty="0">
              <a:solidFill>
                <a:prstClr val="black"/>
              </a:solidFill>
            </a:endParaRPr>
          </a:p>
          <a:p>
            <a:pPr marL="299085" indent="-287020">
              <a:buFont typeface="Arial"/>
              <a:buChar char="•"/>
              <a:tabLst>
                <a:tab pos="299085" algn="l"/>
              </a:tabLst>
            </a:pP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Sustainable &amp;</a:t>
            </a:r>
            <a:r>
              <a:rPr b="1"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ca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b="1" spc="-15" dirty="0" smtClean="0">
                <a:solidFill>
                  <a:prstClr val="black"/>
                </a:solidFill>
                <a:latin typeface="Tahoma"/>
                <a:cs typeface="Tahoma"/>
              </a:rPr>
              <a:t>ab</a:t>
            </a:r>
            <a:r>
              <a:rPr b="1" spc="-20" dirty="0" smtClean="0">
                <a:solidFill>
                  <a:prstClr val="black"/>
                </a:solidFill>
                <a:latin typeface="Tahoma"/>
                <a:cs typeface="Tahoma"/>
              </a:rPr>
              <a:t>l</a:t>
            </a:r>
            <a:r>
              <a:rPr b="1" dirty="0" smtClean="0">
                <a:solidFill>
                  <a:prstClr val="black"/>
                </a:solidFill>
                <a:latin typeface="Tahoma"/>
                <a:cs typeface="Tahoma"/>
              </a:rPr>
              <a:t>e: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indent="356870">
              <a:buFont typeface="Tahoma"/>
              <a:buAutoNum type="arabicParenR"/>
              <a:tabLst>
                <a:tab pos="1111250" algn="l"/>
              </a:tabLst>
            </a:pP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ontinuous</a:t>
            </a:r>
            <a:r>
              <a:rPr spc="-3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supply 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pc="5" dirty="0" smtClean="0">
                <a:solidFill>
                  <a:prstClr val="black"/>
                </a:solidFill>
                <a:latin typeface="Tahoma"/>
                <a:cs typeface="Tahoma"/>
              </a:rPr>
              <a:t>h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oughp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eedsto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c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ks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,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111250" indent="-285115">
              <a:buFont typeface="Tahoma"/>
              <a:buAutoNum type="arabicParenR"/>
              <a:tabLst>
                <a:tab pos="1111250" algn="l"/>
              </a:tabLst>
            </a:pP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acceptable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bu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iness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case;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  <a:p>
            <a:pPr marL="469900" marR="12700" indent="356870">
              <a:buFont typeface="Tahoma"/>
              <a:buAutoNum type="arabicParenR"/>
              <a:tabLst>
                <a:tab pos="1111250" algn="l"/>
              </a:tabLst>
            </a:pP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u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trients</a:t>
            </a:r>
            <a:r>
              <a:rPr spc="-2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ec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v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ery</a:t>
            </a:r>
            <a:r>
              <a:rPr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rom</a:t>
            </a:r>
            <a:r>
              <a:rPr spc="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the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w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aste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w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ater</a:t>
            </a:r>
            <a:r>
              <a:rPr spc="2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to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meet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w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th</a:t>
            </a:r>
            <a:r>
              <a:rPr spc="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the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state/E</a:t>
            </a:r>
            <a:r>
              <a:rPr spc="-40" dirty="0" smtClean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A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r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egulati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s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;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  <a:p>
            <a:pPr marL="1111250" indent="-285115">
              <a:buFont typeface="Tahoma"/>
              <a:buAutoNum type="arabicParenR"/>
              <a:tabLst>
                <a:tab pos="1111250" algn="l"/>
              </a:tabLst>
            </a:pP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none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or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p</a:t>
            </a:r>
            <a:r>
              <a:rPr spc="-20" dirty="0" smtClean="0">
                <a:solidFill>
                  <a:prstClr val="black"/>
                </a:solidFill>
                <a:latin typeface="Tahoma"/>
                <a:cs typeface="Tahoma"/>
              </a:rPr>
              <a:t>o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sit</a:t>
            </a:r>
            <a:r>
              <a:rPr spc="-15" dirty="0" smtClean="0">
                <a:solidFill>
                  <a:prstClr val="black"/>
                </a:solidFill>
                <a:latin typeface="Tahoma"/>
                <a:cs typeface="Tahoma"/>
              </a:rPr>
              <a:t>i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v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e</a:t>
            </a:r>
            <a:r>
              <a:rPr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land</a:t>
            </a:r>
            <a:r>
              <a:rPr spc="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use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 cha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n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ge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at</a:t>
            </a:r>
            <a:r>
              <a:rPr spc="-5" dirty="0" smtClean="0">
                <a:solidFill>
                  <a:prstClr val="black"/>
                </a:solidFill>
                <a:latin typeface="Tahoma"/>
                <a:cs typeface="Tahoma"/>
              </a:rPr>
              <a:t> </a:t>
            </a:r>
            <a:r>
              <a:rPr dirty="0" smtClean="0">
                <a:solidFill>
                  <a:prstClr val="black"/>
                </a:solidFill>
                <a:latin typeface="Tahoma"/>
                <a:cs typeface="Tahoma"/>
              </a:rPr>
              <a:t>the </a:t>
            </a:r>
            <a:r>
              <a:rPr spc="-25" dirty="0" smtClean="0">
                <a:solidFill>
                  <a:prstClr val="black"/>
                </a:solidFill>
                <a:latin typeface="Tahoma"/>
                <a:cs typeface="Tahoma"/>
              </a:rPr>
              <a:t>f</a:t>
            </a:r>
            <a:r>
              <a:rPr spc="-10" dirty="0" smtClean="0">
                <a:solidFill>
                  <a:prstClr val="black"/>
                </a:solidFill>
                <a:latin typeface="Tahoma"/>
                <a:cs typeface="Tahoma"/>
              </a:rPr>
              <a:t>arm.</a:t>
            </a:r>
            <a:endParaRPr dirty="0">
              <a:solidFill>
                <a:prstClr val="black"/>
              </a:solidFill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01050" y="4686298"/>
            <a:ext cx="723900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931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800100"/>
          </a:xfrm>
          <a:custGeom>
            <a:avLst/>
            <a:gdLst/>
            <a:ahLst/>
            <a:cxnLst/>
            <a:rect l="l" t="t" r="r" b="b"/>
            <a:pathLst>
              <a:path w="9144000" h="1066800">
                <a:moveTo>
                  <a:pt x="0" y="1066800"/>
                </a:moveTo>
                <a:lnTo>
                  <a:pt x="9144000" y="1066800"/>
                </a:lnTo>
                <a:lnTo>
                  <a:pt x="9144000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44094" rIns="0" bIns="0" rtlCol="0">
            <a:noAutofit/>
          </a:bodyPr>
          <a:lstStyle/>
          <a:p>
            <a:pPr marL="718185">
              <a:lnSpc>
                <a:spcPct val="100000"/>
              </a:lnSpc>
            </a:pPr>
            <a:r>
              <a:rPr sz="3200" b="1" dirty="0" smtClean="0">
                <a:solidFill>
                  <a:srgbClr val="FFFFFF"/>
                </a:solidFill>
                <a:latin typeface="Arial"/>
                <a:cs typeface="Arial"/>
              </a:rPr>
              <a:t>Ben</a:t>
            </a:r>
            <a:r>
              <a:rPr sz="3200" b="1" spc="-1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fits</a:t>
            </a:r>
            <a:r>
              <a:rPr sz="3200" b="1" spc="-3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20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ongoi</a:t>
            </a:r>
            <a:r>
              <a:rPr sz="3200" b="1" spc="-10" dirty="0" smtClean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4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VT</a:t>
            </a:r>
            <a:r>
              <a:rPr sz="3200" b="1" spc="-15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RBEG pro</a:t>
            </a:r>
            <a:r>
              <a:rPr sz="3200" b="1" spc="-15" dirty="0" smtClean="0">
                <a:solidFill>
                  <a:srgbClr val="FFFFFF"/>
                </a:solidFill>
                <a:latin typeface="Arial"/>
                <a:cs typeface="Arial"/>
              </a:rPr>
              <a:t>j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10" dirty="0" smtClean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0" dirty="0" smtClean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3" y="896875"/>
            <a:ext cx="8626475" cy="346138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55600" indent="-342900"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Integr</a:t>
            </a:r>
            <a:r>
              <a:rPr b="1" u="heavy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atin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b="1" u="heavy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the</a:t>
            </a:r>
            <a:r>
              <a:rPr b="1" u="heavy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su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pply</a:t>
            </a:r>
            <a:r>
              <a:rPr b="1" u="heavy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chain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 indent="-342900">
              <a:spcBef>
                <a:spcPts val="250"/>
              </a:spcBef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w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he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suppl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ers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of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hrough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p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ut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fee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d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ock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sour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es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for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algae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R="81280" algn="ctr">
              <a:lnSpc>
                <a:spcPts val="2375"/>
              </a:lnSpc>
            </a:pP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pro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d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u</a:t>
            </a:r>
            <a:r>
              <a:rPr spc="-30"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on </a:t>
            </a:r>
            <a:r>
              <a:rPr spc="-50" dirty="0" smtClean="0">
                <a:solidFill>
                  <a:srgbClr val="2C395E"/>
                </a:solidFill>
                <a:latin typeface="Century Gothic"/>
                <a:cs typeface="Century Gothic"/>
              </a:rPr>
              <a:t>(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m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,</a:t>
            </a:r>
            <a:r>
              <a:rPr spc="3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brewe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pc="-35" dirty="0" smtClean="0">
                <a:solidFill>
                  <a:srgbClr val="2C395E"/>
                </a:solidFill>
                <a:latin typeface="Century Gothic"/>
                <a:cs typeface="Century Gothic"/>
              </a:rPr>
              <a:t>y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,</a:t>
            </a:r>
            <a:r>
              <a:rPr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her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po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en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al</a:t>
            </a:r>
            <a:r>
              <a:rPr spc="-4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suppl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ers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30" dirty="0" smtClean="0">
                <a:solidFill>
                  <a:srgbClr val="2C395E"/>
                </a:solidFill>
                <a:latin typeface="Century Gothic"/>
                <a:cs typeface="Century Gothic"/>
              </a:rPr>
              <a:t>)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,</a:t>
            </a:r>
            <a:r>
              <a:rPr spc="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and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 indent="-342900">
              <a:spcBef>
                <a:spcPts val="265"/>
              </a:spcBef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w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ec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h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no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l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ogy</a:t>
            </a:r>
            <a:r>
              <a:rPr spc="-3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d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users: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812800" marR="12700">
              <a:lnSpc>
                <a:spcPts val="1939"/>
              </a:lnSpc>
              <a:spcBef>
                <a:spcPts val="480"/>
              </a:spcBef>
            </a:pPr>
            <a:r>
              <a:rPr i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Fuel</a:t>
            </a:r>
            <a:r>
              <a:rPr i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i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&amp;</a:t>
            </a:r>
            <a:r>
              <a:rPr i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i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Fer</a:t>
            </a:r>
            <a:r>
              <a:rPr i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i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i="1" dirty="0" smtClean="0">
                <a:solidFill>
                  <a:srgbClr val="2C395E"/>
                </a:solidFill>
                <a:latin typeface="Century Gothic"/>
                <a:cs typeface="Century Gothic"/>
              </a:rPr>
              <a:t>l</a:t>
            </a:r>
            <a:r>
              <a:rPr i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i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zer</a:t>
            </a:r>
            <a:r>
              <a:rPr i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–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Farms,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d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the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pc="2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b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u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ne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ss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3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 th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ar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40" dirty="0" smtClean="0">
                <a:solidFill>
                  <a:srgbClr val="2C395E"/>
                </a:solidFill>
                <a:latin typeface="Century Gothic"/>
                <a:cs typeface="Century Gothic"/>
              </a:rPr>
              <a:t>(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gr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ee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h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u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, </a:t>
            </a:r>
            <a:r>
              <a:rPr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v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b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l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gro</a:t>
            </a:r>
            <a:r>
              <a:rPr spc="-50" dirty="0" smtClean="0">
                <a:solidFill>
                  <a:srgbClr val="2C395E"/>
                </a:solidFill>
                <a:latin typeface="Century Gothic"/>
                <a:cs typeface="Century Gothic"/>
              </a:rPr>
              <a:t>w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rs</a:t>
            </a:r>
            <a:r>
              <a:rPr spc="4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.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)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812800">
              <a:spcBef>
                <a:spcPts val="185"/>
              </a:spcBef>
            </a:pPr>
            <a:r>
              <a:rPr i="1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J</a:t>
            </a:r>
            <a:r>
              <a:rPr i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i="1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i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i="1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F</a:t>
            </a:r>
            <a:r>
              <a:rPr i="1" dirty="0" smtClean="0">
                <a:solidFill>
                  <a:srgbClr val="2C395E"/>
                </a:solidFill>
                <a:latin typeface="Century Gothic"/>
                <a:cs typeface="Century Gothic"/>
              </a:rPr>
              <a:t>u</a:t>
            </a:r>
            <a:r>
              <a:rPr i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i="1" dirty="0" smtClean="0">
                <a:solidFill>
                  <a:srgbClr val="2C395E"/>
                </a:solidFill>
                <a:latin typeface="Century Gothic"/>
                <a:cs typeface="Century Gothic"/>
              </a:rPr>
              <a:t>l</a:t>
            </a:r>
            <a:r>
              <a:rPr i="1" spc="3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-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FI</a:t>
            </a:r>
            <a:r>
              <a:rPr spc="-3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&amp;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B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u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l</a:t>
            </a:r>
            <a:r>
              <a:rPr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on-b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d</a:t>
            </a:r>
            <a:r>
              <a:rPr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ae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pa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ce</a:t>
            </a:r>
            <a:r>
              <a:rPr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du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ry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812800">
              <a:spcBef>
                <a:spcPts val="215"/>
              </a:spcBef>
            </a:pPr>
            <a:r>
              <a:rPr i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H</a:t>
            </a:r>
            <a:r>
              <a:rPr i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ome</a:t>
            </a:r>
            <a:r>
              <a:rPr i="1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i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</a:t>
            </a:r>
            <a:r>
              <a:rPr i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i="1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i="1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i="1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i="1"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i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i="1"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i="1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i="1" dirty="0" smtClean="0">
                <a:solidFill>
                  <a:srgbClr val="2C395E"/>
                </a:solidFill>
                <a:latin typeface="Century Gothic"/>
                <a:cs typeface="Century Gothic"/>
              </a:rPr>
              <a:t>il 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–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V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Fuel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d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l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e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rs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ss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pc="2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on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 indent="-342900">
              <a:spcBef>
                <a:spcPts val="259"/>
              </a:spcBef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Adding</a:t>
            </a:r>
            <a:r>
              <a:rPr b="1" u="heavy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valued</a:t>
            </a:r>
            <a:r>
              <a:rPr b="1" u="heavy"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b</a:t>
            </a:r>
            <a:r>
              <a:rPr b="1" u="heavy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y-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</a:t>
            </a:r>
            <a:r>
              <a:rPr b="1" u="heavy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oduct</a:t>
            </a:r>
            <a:r>
              <a:rPr b="1" u="heavy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–</a:t>
            </a:r>
            <a:r>
              <a:rPr b="1" u="heavy"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 fertilizer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>
              <a:lnSpc>
                <a:spcPts val="500"/>
              </a:lnSpc>
              <a:spcBef>
                <a:spcPts val="47"/>
              </a:spcBef>
            </a:pPr>
            <a:endParaRPr dirty="0">
              <a:solidFill>
                <a:prstClr val="black"/>
              </a:solidFill>
            </a:endParaRPr>
          </a:p>
          <a:p>
            <a:pPr marL="355600" marR="345440" indent="-342900">
              <a:lnSpc>
                <a:spcPts val="2380"/>
              </a:lnSpc>
              <a:buClr>
                <a:srgbClr val="2C395E"/>
              </a:buClr>
              <a:buFont typeface="Arial"/>
              <a:buChar char="•"/>
              <a:tabLst>
                <a:tab pos="354965" algn="l"/>
              </a:tabLst>
            </a:pP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he farm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runoff nu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r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en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s</a:t>
            </a:r>
            <a:r>
              <a:rPr spc="-5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cap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ured</a:t>
            </a:r>
            <a:r>
              <a:rPr spc="1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by algae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to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prod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u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ce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gr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a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nular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fert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l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zer</a:t>
            </a:r>
            <a:r>
              <a:rPr spc="-3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and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rero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u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ed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 farm 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f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or enr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ch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n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g</a:t>
            </a:r>
            <a:r>
              <a:rPr spc="-4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so</a:t>
            </a:r>
            <a:r>
              <a:rPr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ls</a:t>
            </a:r>
            <a:r>
              <a:rPr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2C395E"/>
                </a:solidFill>
                <a:latin typeface="Century Gothic"/>
                <a:cs typeface="Century Gothic"/>
              </a:rPr>
              <a:t>for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 crop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produ</a:t>
            </a:r>
            <a:r>
              <a:rPr spc="-25"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t</a:t>
            </a:r>
            <a:r>
              <a:rPr spc="10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on.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 indent="-342900">
              <a:spcBef>
                <a:spcPts val="240"/>
              </a:spcBef>
              <a:buClr>
                <a:srgbClr val="2C395E"/>
              </a:buClr>
              <a:buFont typeface="Wingdings"/>
              <a:buChar char=""/>
              <a:tabLst>
                <a:tab pos="355600" algn="l"/>
              </a:tabLst>
            </a:pP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Harmonizing</a:t>
            </a:r>
            <a:r>
              <a:rPr b="1" u="heavy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With</a:t>
            </a:r>
            <a:r>
              <a:rPr b="1" u="heavy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State</a:t>
            </a:r>
            <a:r>
              <a:rPr b="1" u="heavy" spc="5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Environmental/Ec</a:t>
            </a:r>
            <a:r>
              <a:rPr b="1" u="heavy" spc="-5" dirty="0" smtClean="0">
                <a:solidFill>
                  <a:srgbClr val="2C395E"/>
                </a:solidFill>
                <a:latin typeface="Century Gothic"/>
                <a:cs typeface="Century Gothic"/>
              </a:rPr>
              <a:t>o</a:t>
            </a:r>
            <a:r>
              <a:rPr b="1" u="heavy" spc="-20" dirty="0" smtClean="0">
                <a:solidFill>
                  <a:srgbClr val="2C395E"/>
                </a:solidFill>
                <a:latin typeface="Century Gothic"/>
                <a:cs typeface="Century Gothic"/>
              </a:rPr>
              <a:t>nom</a:t>
            </a:r>
            <a:r>
              <a:rPr b="1" u="heavy" dirty="0" smtClean="0">
                <a:solidFill>
                  <a:srgbClr val="2C395E"/>
                </a:solidFill>
                <a:latin typeface="Century Gothic"/>
                <a:cs typeface="Century Gothic"/>
              </a:rPr>
              <a:t>i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c</a:t>
            </a:r>
            <a:r>
              <a:rPr b="1" u="heavy" spc="40" dirty="0" smtClean="0">
                <a:solidFill>
                  <a:srgbClr val="2C395E"/>
                </a:solidFill>
                <a:latin typeface="Century Gothic"/>
                <a:cs typeface="Century Gothic"/>
              </a:rPr>
              <a:t> </a:t>
            </a:r>
            <a:r>
              <a:rPr b="1" u="heavy" spc="-15" dirty="0" smtClean="0">
                <a:solidFill>
                  <a:srgbClr val="2C395E"/>
                </a:solidFill>
                <a:latin typeface="Century Gothic"/>
                <a:cs typeface="Century Gothic"/>
              </a:rPr>
              <a:t>goals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 indent="-342900">
              <a:spcBef>
                <a:spcPts val="250"/>
              </a:spcBef>
              <a:buClr>
                <a:srgbClr val="000099"/>
              </a:buClr>
              <a:buFont typeface="Arial"/>
              <a:buChar char="•"/>
              <a:tabLst>
                <a:tab pos="354965" algn="l"/>
                <a:tab pos="4970145" algn="l"/>
              </a:tabLst>
            </a:pP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next </a:t>
            </a:r>
            <a:r>
              <a:rPr spc="-10" dirty="0" smtClean="0">
                <a:solidFill>
                  <a:srgbClr val="000099"/>
                </a:solidFill>
                <a:latin typeface="Century Gothic"/>
                <a:cs typeface="Century Gothic"/>
              </a:rPr>
              <a:t>s</a:t>
            </a:r>
            <a:r>
              <a:rPr spc="-5" dirty="0" smtClean="0">
                <a:solidFill>
                  <a:srgbClr val="000099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ep</a:t>
            </a:r>
            <a:r>
              <a:rPr spc="-5" dirty="0" smtClean="0">
                <a:solidFill>
                  <a:srgbClr val="000099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–</a:t>
            </a:r>
            <a:r>
              <a:rPr spc="5" dirty="0" smtClean="0">
                <a:solidFill>
                  <a:srgbClr val="000099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d</a:t>
            </a:r>
            <a:r>
              <a:rPr spc="-25" dirty="0" smtClean="0">
                <a:solidFill>
                  <a:srgbClr val="000099"/>
                </a:solidFill>
                <a:latin typeface="Century Gothic"/>
                <a:cs typeface="Century Gothic"/>
              </a:rPr>
              <a:t>e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mons</a:t>
            </a:r>
            <a:r>
              <a:rPr dirty="0" smtClean="0">
                <a:solidFill>
                  <a:srgbClr val="000099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ra</a:t>
            </a:r>
            <a:r>
              <a:rPr spc="-5" dirty="0" smtClean="0">
                <a:solidFill>
                  <a:srgbClr val="000099"/>
                </a:solidFill>
                <a:latin typeface="Century Gothic"/>
                <a:cs typeface="Century Gothic"/>
              </a:rPr>
              <a:t>t</a:t>
            </a:r>
            <a:r>
              <a:rPr spc="10" dirty="0" smtClean="0">
                <a:solidFill>
                  <a:srgbClr val="000099"/>
                </a:solidFill>
                <a:latin typeface="Century Gothic"/>
                <a:cs typeface="Century Gothic"/>
              </a:rPr>
              <a:t>i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on</a:t>
            </a:r>
            <a:r>
              <a:rPr spc="-35" dirty="0" smtClean="0">
                <a:solidFill>
                  <a:srgbClr val="000099"/>
                </a:solidFill>
                <a:latin typeface="Century Gothic"/>
                <a:cs typeface="Century Gothic"/>
              </a:rPr>
              <a:t> </a:t>
            </a:r>
            <a:r>
              <a:rPr spc="10" dirty="0" smtClean="0">
                <a:solidFill>
                  <a:srgbClr val="000099"/>
                </a:solidFill>
                <a:latin typeface="Century Gothic"/>
                <a:cs typeface="Century Gothic"/>
              </a:rPr>
              <a:t>i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n</a:t>
            </a:r>
            <a:r>
              <a:rPr spc="-20" dirty="0" smtClean="0">
                <a:solidFill>
                  <a:srgbClr val="000099"/>
                </a:solidFill>
                <a:latin typeface="Century Gothic"/>
                <a:cs typeface="Century Gothic"/>
              </a:rPr>
              <a:t> </a:t>
            </a:r>
            <a:r>
              <a:rPr spc="-10" dirty="0" smtClean="0">
                <a:solidFill>
                  <a:srgbClr val="000099"/>
                </a:solidFill>
                <a:latin typeface="Century Gothic"/>
                <a:cs typeface="Century Gothic"/>
              </a:rPr>
              <a:t>ru</a:t>
            </a:r>
            <a:r>
              <a:rPr spc="-20" dirty="0" smtClean="0">
                <a:solidFill>
                  <a:srgbClr val="000099"/>
                </a:solidFill>
                <a:latin typeface="Century Gothic"/>
                <a:cs typeface="Century Gothic"/>
              </a:rPr>
              <a:t>r</a:t>
            </a:r>
            <a:r>
              <a:rPr spc="-10" dirty="0" smtClean="0">
                <a:solidFill>
                  <a:srgbClr val="000099"/>
                </a:solidFill>
                <a:latin typeface="Century Gothic"/>
                <a:cs typeface="Century Gothic"/>
              </a:rPr>
              <a:t>al</a:t>
            </a:r>
            <a:r>
              <a:rPr lang="en-US" spc="-10" dirty="0" smtClean="0">
                <a:solidFill>
                  <a:srgbClr val="000099"/>
                </a:solidFill>
                <a:latin typeface="Century Gothic"/>
                <a:cs typeface="Century Gothic"/>
              </a:rPr>
              <a:t> 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co</a:t>
            </a:r>
            <a:r>
              <a:rPr spc="-30" dirty="0" smtClean="0">
                <a:solidFill>
                  <a:srgbClr val="000099"/>
                </a:solidFill>
                <a:latin typeface="Century Gothic"/>
                <a:cs typeface="Century Gothic"/>
              </a:rPr>
              <a:t>u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n</a:t>
            </a:r>
            <a:r>
              <a:rPr dirty="0" smtClean="0">
                <a:solidFill>
                  <a:srgbClr val="000099"/>
                </a:solidFill>
                <a:latin typeface="Century Gothic"/>
                <a:cs typeface="Century Gothic"/>
              </a:rPr>
              <a:t>t</a:t>
            </a:r>
            <a:r>
              <a:rPr spc="-15" dirty="0" smtClean="0">
                <a:solidFill>
                  <a:srgbClr val="000099"/>
                </a:solidFill>
                <a:latin typeface="Century Gothic"/>
                <a:cs typeface="Century Gothic"/>
              </a:rPr>
              <a:t>y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229600" y="4552950"/>
            <a:ext cx="723900" cy="4149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5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3" y="4250148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581151"/>
            <a:ext cx="5105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Tom Maloney, </a:t>
            </a:r>
            <a:endParaRPr lang="en-US" sz="4400" smtClean="0"/>
          </a:p>
          <a:p>
            <a:r>
              <a:rPr lang="en-US" sz="2400" smtClean="0"/>
              <a:t>Director</a:t>
            </a:r>
            <a:r>
              <a:rPr lang="en-US" sz="2400"/>
              <a:t>, Technology, Research &amp; Applications, CT Center for Adv. Tech.</a:t>
            </a:r>
          </a:p>
        </p:txBody>
      </p:sp>
    </p:spTree>
    <p:extLst>
      <p:ext uri="{BB962C8B-B14F-4D97-AF65-F5344CB8AC3E}">
        <p14:creationId xmlns:p14="http://schemas.microsoft.com/office/powerpoint/2010/main" val="3544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32330" y="-19050"/>
            <a:ext cx="3820870" cy="3667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3150" spc="114" dirty="0" smtClean="0">
                <a:solidFill>
                  <a:srgbClr val="FDFDFD"/>
                </a:solidFill>
                <a:latin typeface="Arial"/>
                <a:cs typeface="Arial"/>
              </a:rPr>
              <a:t>Acknowledgements</a:t>
            </a:r>
            <a:endParaRPr sz="31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7473" y="416369"/>
            <a:ext cx="5387340" cy="2024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700" spc="-65" dirty="0" smtClean="0">
                <a:solidFill>
                  <a:srgbClr val="212121"/>
                </a:solidFill>
                <a:latin typeface="Arial"/>
                <a:cs typeface="Arial"/>
              </a:rPr>
              <a:t>We</a:t>
            </a:r>
            <a:r>
              <a:rPr sz="1700" spc="170" dirty="0" smtClean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spc="20" dirty="0" smtClean="0">
                <a:solidFill>
                  <a:srgbClr val="212121"/>
                </a:solidFill>
                <a:latin typeface="Arial"/>
                <a:cs typeface="Arial"/>
              </a:rPr>
              <a:t>are</a:t>
            </a:r>
            <a:r>
              <a:rPr sz="1700" spc="50" dirty="0" smtClean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spc="35" dirty="0" smtClean="0">
                <a:solidFill>
                  <a:srgbClr val="212121"/>
                </a:solidFill>
                <a:latin typeface="Arial"/>
                <a:cs typeface="Arial"/>
              </a:rPr>
              <a:t>grateful</a:t>
            </a:r>
            <a:r>
              <a:rPr sz="1700" spc="100" dirty="0" smtClean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spc="75" dirty="0" smtClean="0">
                <a:solidFill>
                  <a:srgbClr val="212121"/>
                </a:solidFill>
                <a:latin typeface="Arial"/>
                <a:cs typeface="Arial"/>
              </a:rPr>
              <a:t>to</a:t>
            </a:r>
            <a:r>
              <a:rPr sz="1700" spc="95" dirty="0" smtClean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spc="20" dirty="0" smtClean="0">
                <a:solidFill>
                  <a:srgbClr val="212121"/>
                </a:solidFill>
                <a:latin typeface="Arial"/>
                <a:cs typeface="Arial"/>
              </a:rPr>
              <a:t>our</a:t>
            </a:r>
            <a:r>
              <a:rPr sz="1700" spc="160" dirty="0" smtClean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spc="20" dirty="0" smtClean="0">
                <a:solidFill>
                  <a:srgbClr val="212121"/>
                </a:solidFill>
                <a:latin typeface="Arial"/>
                <a:cs typeface="Arial"/>
              </a:rPr>
              <a:t>funders, </a:t>
            </a:r>
            <a:r>
              <a:rPr sz="1700" spc="-210" dirty="0" smtClean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spc="20" dirty="0" smtClean="0">
                <a:solidFill>
                  <a:srgbClr val="212121"/>
                </a:solidFill>
                <a:latin typeface="Arial"/>
                <a:cs typeface="Arial"/>
              </a:rPr>
              <a:t>partners</a:t>
            </a:r>
            <a:r>
              <a:rPr sz="1700" spc="90" dirty="0" smtClean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spc="145" dirty="0" smtClean="0">
                <a:solidFill>
                  <a:srgbClr val="212121"/>
                </a:solidFill>
                <a:latin typeface="Arial"/>
                <a:cs typeface="Arial"/>
              </a:rPr>
              <a:t>&amp;</a:t>
            </a:r>
            <a:r>
              <a:rPr sz="1700" spc="-40" dirty="0" smtClean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spc="15" dirty="0" smtClean="0">
                <a:solidFill>
                  <a:srgbClr val="212121"/>
                </a:solidFill>
                <a:latin typeface="Arial"/>
                <a:cs typeface="Arial"/>
              </a:rPr>
              <a:t>supporters</a:t>
            </a:r>
            <a:endParaRPr sz="17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4148" y="416369"/>
            <a:ext cx="1203325" cy="56388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4600" spc="-445" dirty="0" smtClean="0">
                <a:solidFill>
                  <a:srgbClr val="16165B"/>
                </a:solidFill>
                <a:latin typeface="Courier New"/>
                <a:cs typeface="Courier New"/>
              </a:rPr>
              <a:t>USDA</a:t>
            </a:r>
            <a:endParaRPr sz="4600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99874" y="794782"/>
            <a:ext cx="3321685" cy="3328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tabLst>
                <a:tab pos="1172210" algn="l"/>
              </a:tabLst>
            </a:pPr>
            <a:r>
              <a:rPr sz="1350" spc="90" dirty="0" smtClean="0">
                <a:solidFill>
                  <a:srgbClr val="464846"/>
                </a:solidFill>
                <a:latin typeface="Arial"/>
                <a:cs typeface="Arial"/>
              </a:rPr>
              <a:t>Un</a:t>
            </a:r>
            <a:r>
              <a:rPr sz="1350" spc="-135" dirty="0" smtClean="0">
                <a:solidFill>
                  <a:srgbClr val="464846"/>
                </a:solidFill>
                <a:latin typeface="Arial"/>
                <a:cs typeface="Arial"/>
              </a:rPr>
              <a:t> </a:t>
            </a:r>
            <a:r>
              <a:rPr sz="1350" spc="75" dirty="0" smtClean="0">
                <a:solidFill>
                  <a:srgbClr val="595959"/>
                </a:solidFill>
                <a:latin typeface="Arial"/>
                <a:cs typeface="Arial"/>
              </a:rPr>
              <a:t>ted</a:t>
            </a:r>
            <a:r>
              <a:rPr sz="1350" spc="-50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50" spc="50" dirty="0" smtClean="0">
                <a:solidFill>
                  <a:srgbClr val="595959"/>
                </a:solidFill>
                <a:latin typeface="Arial"/>
                <a:cs typeface="Arial"/>
              </a:rPr>
              <a:t>St </a:t>
            </a:r>
            <a:r>
              <a:rPr sz="1350" spc="15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00" spc="100" dirty="0" smtClean="0">
                <a:solidFill>
                  <a:srgbClr val="595959"/>
                </a:solidFill>
                <a:latin typeface="Arial"/>
                <a:cs typeface="Arial"/>
              </a:rPr>
              <a:t>t	</a:t>
            </a:r>
            <a:r>
              <a:rPr sz="1350" spc="105" dirty="0" smtClean="0">
                <a:solidFill>
                  <a:srgbClr val="464846"/>
                </a:solidFill>
                <a:latin typeface="Arial"/>
                <a:cs typeface="Arial"/>
              </a:rPr>
              <a:t>D </a:t>
            </a:r>
            <a:r>
              <a:rPr sz="1350" spc="-75" dirty="0" smtClean="0">
                <a:solidFill>
                  <a:srgbClr val="464846"/>
                </a:solidFill>
                <a:latin typeface="Arial"/>
                <a:cs typeface="Arial"/>
              </a:rPr>
              <a:t> </a:t>
            </a:r>
            <a:r>
              <a:rPr sz="1350" spc="70" dirty="0" smtClean="0">
                <a:solidFill>
                  <a:srgbClr val="595959"/>
                </a:solidFill>
                <a:latin typeface="Arial"/>
                <a:cs typeface="Arial"/>
              </a:rPr>
              <a:t>partment</a:t>
            </a:r>
            <a:r>
              <a:rPr sz="1350" spc="-45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50" spc="65" dirty="0" smtClean="0">
                <a:solidFill>
                  <a:srgbClr val="595959"/>
                </a:solidFill>
                <a:latin typeface="Arial"/>
                <a:cs typeface="Arial"/>
              </a:rPr>
              <a:t>of</a:t>
            </a:r>
            <a:r>
              <a:rPr sz="1350" spc="5" dirty="0" smtClean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350" spc="10" dirty="0" smtClean="0">
                <a:solidFill>
                  <a:srgbClr val="464846"/>
                </a:solidFill>
                <a:latin typeface="Arial"/>
                <a:cs typeface="Arial"/>
              </a:rPr>
              <a:t>Agraculture</a:t>
            </a:r>
            <a:endParaRPr sz="1350">
              <a:solidFill>
                <a:prstClr val="black"/>
              </a:solidFill>
              <a:latin typeface="Arial"/>
              <a:cs typeface="Arial"/>
            </a:endParaRPr>
          </a:p>
          <a:p>
            <a:pPr marL="21590">
              <a:lnSpc>
                <a:spcPts val="1789"/>
              </a:lnSpc>
              <a:tabLst>
                <a:tab pos="423545" algn="l"/>
              </a:tabLst>
            </a:pPr>
            <a:r>
              <a:rPr sz="1500" spc="-20" dirty="0" smtClean="0">
                <a:solidFill>
                  <a:srgbClr val="838583"/>
                </a:solidFill>
                <a:latin typeface="Arial"/>
                <a:cs typeface="Arial"/>
              </a:rPr>
              <a:t>Ru	</a:t>
            </a:r>
            <a:r>
              <a:rPr sz="1500" spc="370" dirty="0" smtClean="0">
                <a:solidFill>
                  <a:srgbClr val="838583"/>
                </a:solidFill>
                <a:latin typeface="Arial"/>
                <a:cs typeface="Arial"/>
              </a:rPr>
              <a:t>I</a:t>
            </a:r>
            <a:r>
              <a:rPr sz="1500" spc="-15" dirty="0" smtClean="0">
                <a:solidFill>
                  <a:srgbClr val="838583"/>
                </a:solidFill>
                <a:latin typeface="Arial"/>
                <a:cs typeface="Arial"/>
              </a:rPr>
              <a:t>D</a:t>
            </a:r>
            <a:r>
              <a:rPr sz="1500" spc="200" dirty="0" smtClean="0">
                <a:solidFill>
                  <a:srgbClr val="838583"/>
                </a:solidFill>
                <a:latin typeface="Arial"/>
                <a:cs typeface="Arial"/>
              </a:rPr>
              <a:t> </a:t>
            </a:r>
            <a:r>
              <a:rPr sz="1500" spc="65" dirty="0" smtClean="0">
                <a:solidFill>
                  <a:srgbClr val="838583"/>
                </a:solidFill>
                <a:latin typeface="Arial"/>
                <a:cs typeface="Arial"/>
              </a:rPr>
              <a:t>v </a:t>
            </a:r>
            <a:r>
              <a:rPr sz="1500" spc="-35" dirty="0" smtClean="0">
                <a:solidFill>
                  <a:srgbClr val="838583"/>
                </a:solidFill>
                <a:latin typeface="Arial"/>
                <a:cs typeface="Arial"/>
              </a:rPr>
              <a:t> </a:t>
            </a:r>
            <a:r>
              <a:rPr sz="1500" spc="30" dirty="0" smtClean="0">
                <a:solidFill>
                  <a:srgbClr val="838583"/>
                </a:solidFill>
                <a:latin typeface="Arial"/>
                <a:cs typeface="Arial"/>
              </a:rPr>
              <a:t>lopm </a:t>
            </a:r>
            <a:r>
              <a:rPr sz="1500" spc="-114" dirty="0" smtClean="0">
                <a:solidFill>
                  <a:srgbClr val="838583"/>
                </a:solidFill>
                <a:latin typeface="Arial"/>
                <a:cs typeface="Arial"/>
              </a:rPr>
              <a:t> </a:t>
            </a:r>
            <a:r>
              <a:rPr sz="1500" spc="25" dirty="0" smtClean="0">
                <a:solidFill>
                  <a:srgbClr val="838583"/>
                </a:solidFill>
                <a:latin typeface="Arial"/>
                <a:cs typeface="Arial"/>
              </a:rPr>
              <a:t>nt</a:t>
            </a:r>
            <a:endParaRPr sz="15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2527" y="1281586"/>
            <a:ext cx="2046605" cy="5319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150" spc="60" dirty="0" smtClean="0">
                <a:solidFill>
                  <a:srgbClr val="4B755D"/>
                </a:solidFill>
                <a:latin typeface="Arial"/>
                <a:cs typeface="Arial"/>
              </a:rPr>
              <a:t>U</a:t>
            </a:r>
            <a:r>
              <a:rPr sz="1150" spc="110" dirty="0" smtClean="0">
                <a:solidFill>
                  <a:srgbClr val="838583"/>
                </a:solidFill>
                <a:latin typeface="Arial"/>
                <a:cs typeface="Arial"/>
              </a:rPr>
              <a:t>.</a:t>
            </a:r>
            <a:r>
              <a:rPr sz="1150" spc="5" dirty="0" smtClean="0">
                <a:solidFill>
                  <a:srgbClr val="4B755D"/>
                </a:solidFill>
                <a:latin typeface="Arial"/>
                <a:cs typeface="Arial"/>
              </a:rPr>
              <a:t>S</a:t>
            </a:r>
            <a:r>
              <a:rPr sz="1150" spc="-204" dirty="0" smtClean="0">
                <a:solidFill>
                  <a:srgbClr val="4B755D"/>
                </a:solidFill>
                <a:latin typeface="Arial"/>
                <a:cs typeface="Arial"/>
              </a:rPr>
              <a:t> </a:t>
            </a:r>
            <a:r>
              <a:rPr sz="1150" spc="270" dirty="0" smtClean="0">
                <a:solidFill>
                  <a:srgbClr val="838583"/>
                </a:solidFill>
                <a:latin typeface="Arial"/>
                <a:cs typeface="Arial"/>
              </a:rPr>
              <a:t>.</a:t>
            </a:r>
            <a:r>
              <a:rPr sz="1150" spc="-85" dirty="0" smtClean="0">
                <a:solidFill>
                  <a:srgbClr val="838583"/>
                </a:solidFill>
                <a:latin typeface="Arial"/>
                <a:cs typeface="Arial"/>
              </a:rPr>
              <a:t> </a:t>
            </a:r>
            <a:r>
              <a:rPr sz="1150" spc="85" dirty="0" smtClean="0">
                <a:solidFill>
                  <a:srgbClr val="4B755D"/>
                </a:solidFill>
                <a:latin typeface="Arial"/>
                <a:cs typeface="Arial"/>
              </a:rPr>
              <a:t>DEPARTMENT </a:t>
            </a:r>
            <a:r>
              <a:rPr sz="1150" spc="-15" dirty="0" smtClean="0">
                <a:solidFill>
                  <a:srgbClr val="4B755D"/>
                </a:solidFill>
                <a:latin typeface="Arial"/>
                <a:cs typeface="Arial"/>
              </a:rPr>
              <a:t> </a:t>
            </a:r>
            <a:r>
              <a:rPr sz="1150" spc="60" dirty="0" smtClean="0">
                <a:solidFill>
                  <a:srgbClr val="4B755D"/>
                </a:solidFill>
                <a:latin typeface="Arial"/>
                <a:cs typeface="Arial"/>
              </a:rPr>
              <a:t>OF</a:t>
            </a:r>
            <a:endParaRPr sz="11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4145"/>
              </a:lnSpc>
            </a:pPr>
            <a:r>
              <a:rPr sz="4100" spc="-260" dirty="0" smtClean="0">
                <a:solidFill>
                  <a:srgbClr val="15663B"/>
                </a:solidFill>
                <a:latin typeface="Arial"/>
                <a:cs typeface="Arial"/>
              </a:rPr>
              <a:t>ENERGY</a:t>
            </a:r>
            <a:endParaRPr sz="4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3629" y="3033189"/>
            <a:ext cx="1418645" cy="601998"/>
          </a:xfrm>
          <a:custGeom>
            <a:avLst/>
            <a:gdLst/>
            <a:ahLst/>
            <a:cxnLst/>
            <a:rect l="l" t="t" r="r" b="b"/>
            <a:pathLst>
              <a:path w="1418645" h="802664">
                <a:moveTo>
                  <a:pt x="0" y="0"/>
                </a:moveTo>
                <a:lnTo>
                  <a:pt x="1418645" y="0"/>
                </a:lnTo>
                <a:lnTo>
                  <a:pt x="1418645" y="802664"/>
                </a:lnTo>
                <a:lnTo>
                  <a:pt x="0" y="802664"/>
                </a:lnTo>
                <a:lnTo>
                  <a:pt x="0" y="0"/>
                </a:lnTo>
                <a:close/>
              </a:path>
            </a:pathLst>
          </a:custGeom>
          <a:solidFill>
            <a:srgbClr val="385D85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69708" y="2935869"/>
            <a:ext cx="1243330" cy="5481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4750" dirty="0" smtClean="0">
                <a:solidFill>
                  <a:srgbClr val="E8EFF2"/>
                </a:solidFill>
                <a:latin typeface="Arial"/>
                <a:cs typeface="Arial"/>
              </a:rPr>
              <a:t>EPA</a:t>
            </a:r>
            <a:endParaRPr sz="47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17089" y="3591872"/>
            <a:ext cx="1376899" cy="912503"/>
          </a:xfrm>
          <a:custGeom>
            <a:avLst/>
            <a:gdLst/>
            <a:ahLst/>
            <a:cxnLst/>
            <a:rect l="l" t="t" r="r" b="b"/>
            <a:pathLst>
              <a:path w="1376899" h="1216670">
                <a:moveTo>
                  <a:pt x="0" y="0"/>
                </a:moveTo>
                <a:lnTo>
                  <a:pt x="1376899" y="0"/>
                </a:lnTo>
                <a:lnTo>
                  <a:pt x="1376899" y="1216670"/>
                </a:lnTo>
                <a:lnTo>
                  <a:pt x="0" y="1216670"/>
                </a:lnTo>
                <a:lnTo>
                  <a:pt x="0" y="0"/>
                </a:lnTo>
                <a:close/>
              </a:path>
            </a:pathLst>
          </a:custGeom>
          <a:solidFill>
            <a:srgbClr val="E9EDED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91820" y="3338893"/>
            <a:ext cx="3211830" cy="8586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7200" spc="-625" dirty="0" smtClean="0">
                <a:solidFill>
                  <a:srgbClr val="BFBFC1"/>
                </a:solidFill>
                <a:latin typeface="Arial"/>
                <a:cs typeface="Arial"/>
              </a:rPr>
              <a:t>----­</a:t>
            </a:r>
            <a:r>
              <a:rPr sz="7200" spc="-85" dirty="0" smtClean="0">
                <a:solidFill>
                  <a:srgbClr val="BFBFC1"/>
                </a:solidFill>
                <a:latin typeface="Arial"/>
                <a:cs typeface="Arial"/>
              </a:rPr>
              <a:t> </a:t>
            </a:r>
            <a:r>
              <a:rPr sz="7650" spc="150" baseline="-7625" dirty="0" smtClean="0">
                <a:solidFill>
                  <a:srgbClr val="464846"/>
                </a:solidFill>
                <a:latin typeface="Times New Roman"/>
                <a:cs typeface="Times New Roman"/>
              </a:rPr>
              <a:t>VFDA</a:t>
            </a:r>
            <a:endParaRPr sz="7650" baseline="-7625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7653" y="4005134"/>
            <a:ext cx="1349375" cy="40052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3450" dirty="0" smtClean="0">
                <a:solidFill>
                  <a:srgbClr val="595959"/>
                </a:solidFill>
                <a:latin typeface="Arial"/>
                <a:cs typeface="Arial"/>
              </a:rPr>
              <a:t>C</a:t>
            </a:r>
            <a:r>
              <a:rPr sz="3450" spc="50" dirty="0" smtClean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3450" spc="45" dirty="0" smtClean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3450" spc="105" dirty="0" smtClean="0">
                <a:solidFill>
                  <a:srgbClr val="595959"/>
                </a:solidFill>
                <a:latin typeface="Arial"/>
                <a:cs typeface="Arial"/>
              </a:rPr>
              <a:t>F</a:t>
            </a:r>
            <a:r>
              <a:rPr sz="3450" spc="-40" dirty="0" smtClean="0">
                <a:solidFill>
                  <a:srgbClr val="595959"/>
                </a:solidFill>
                <a:latin typeface="Arial"/>
                <a:cs typeface="Arial"/>
              </a:rPr>
              <a:t>I</a:t>
            </a:r>
            <a:endParaRPr sz="34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31143" y="2115106"/>
            <a:ext cx="2524760" cy="34956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661035"/>
            <a:r>
              <a:rPr sz="1850" spc="275" dirty="0" smtClean="0">
                <a:solidFill>
                  <a:srgbClr val="858CAE"/>
                </a:solidFill>
                <a:latin typeface="Arial"/>
                <a:cs typeface="Arial"/>
              </a:rPr>
              <a:t>n</a:t>
            </a:r>
            <a:endParaRPr sz="185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>
              <a:lnSpc>
                <a:spcPts val="1350"/>
              </a:lnSpc>
              <a:tabLst>
                <a:tab pos="944244" algn="l"/>
              </a:tabLst>
            </a:pPr>
            <a:r>
              <a:rPr sz="1250" spc="300" dirty="0" smtClean="0">
                <a:solidFill>
                  <a:srgbClr val="464846"/>
                </a:solidFill>
                <a:latin typeface="Times New Roman"/>
                <a:cs typeface="Times New Roman"/>
              </a:rPr>
              <a:t>WHERE	</a:t>
            </a:r>
            <a:r>
              <a:rPr sz="1250" spc="375" dirty="0" smtClean="0">
                <a:solidFill>
                  <a:srgbClr val="464846"/>
                </a:solidFill>
                <a:latin typeface="Times New Roman"/>
                <a:cs typeface="Times New Roman"/>
              </a:rPr>
              <a:t>DISCOVERIES</a:t>
            </a:r>
            <a:endParaRPr sz="125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98527" y="2312474"/>
            <a:ext cx="699135" cy="1519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250" spc="290" dirty="0" smtClean="0">
                <a:solidFill>
                  <a:srgbClr val="464846"/>
                </a:solidFill>
                <a:latin typeface="Times New Roman"/>
                <a:cs typeface="Times New Roman"/>
              </a:rPr>
              <a:t>BEGIN</a:t>
            </a:r>
            <a:endParaRPr sz="12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66716" y="2761085"/>
            <a:ext cx="1020444" cy="13430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100" spc="-15" dirty="0" smtClean="0">
                <a:solidFill>
                  <a:srgbClr val="445970"/>
                </a:solidFill>
                <a:latin typeface="Arial"/>
                <a:cs typeface="Arial"/>
              </a:rPr>
              <a:t>NASA</a:t>
            </a:r>
            <a:r>
              <a:rPr sz="1100" spc="75" dirty="0" smtClean="0">
                <a:solidFill>
                  <a:srgbClr val="445970"/>
                </a:solidFill>
                <a:latin typeface="Arial"/>
                <a:cs typeface="Arial"/>
              </a:rPr>
              <a:t> </a:t>
            </a:r>
            <a:r>
              <a:rPr sz="1100" spc="5" dirty="0" smtClean="0">
                <a:solidFill>
                  <a:srgbClr val="445970"/>
                </a:solidFill>
                <a:latin typeface="Arial"/>
                <a:cs typeface="Arial"/>
              </a:rPr>
              <a:t>EPSCoR</a:t>
            </a:r>
            <a:endParaRPr sz="11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279233" y="600202"/>
            <a:ext cx="156845" cy="19621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700" spc="50" dirty="0" smtClean="0">
                <a:solidFill>
                  <a:srgbClr val="709AC1"/>
                </a:solidFill>
                <a:latin typeface="Arial"/>
                <a:cs typeface="Arial"/>
              </a:rPr>
              <a:t>.:.-</a:t>
            </a:r>
            <a:endParaRPr sz="7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21590">
              <a:lnSpc>
                <a:spcPts val="1120"/>
              </a:lnSpc>
            </a:pPr>
            <a:r>
              <a:rPr sz="1100" spc="-160" dirty="0" smtClean="0">
                <a:solidFill>
                  <a:srgbClr val="CA8544"/>
                </a:solidFill>
                <a:latin typeface="Times New Roman"/>
                <a:cs typeface="Times New Roman"/>
              </a:rPr>
              <a:t>:.a..</a:t>
            </a:r>
            <a:endParaRPr sz="1100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59420" y="666750"/>
            <a:ext cx="703580" cy="5579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6300" spc="390" dirty="0" smtClean="0">
                <a:solidFill>
                  <a:srgbClr val="DABD21"/>
                </a:solidFill>
                <a:latin typeface="Arial"/>
                <a:cs typeface="Arial"/>
              </a:rPr>
              <a:t>O</a:t>
            </a:r>
            <a:endParaRPr sz="63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43767" y="948802"/>
            <a:ext cx="87630" cy="1909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600" spc="40" dirty="0" smtClean="0">
                <a:solidFill>
                  <a:srgbClr val="83AE2B"/>
                </a:solidFill>
                <a:latin typeface="Arial"/>
                <a:cs typeface="Arial"/>
              </a:rPr>
              <a:t>.</a:t>
            </a:r>
            <a:endParaRPr sz="1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80306" y="1091931"/>
            <a:ext cx="105410" cy="7762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600" spc="455" dirty="0" smtClean="0">
                <a:solidFill>
                  <a:srgbClr val="97AF5D"/>
                </a:solidFill>
                <a:latin typeface="Arial"/>
                <a:cs typeface="Arial"/>
              </a:rPr>
              <a:t>I</a:t>
            </a:r>
            <a:endParaRPr sz="6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49590" y="1253014"/>
            <a:ext cx="537210" cy="3281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3900" spc="367" baseline="-5341" dirty="0" smtClean="0">
                <a:solidFill>
                  <a:srgbClr val="E4808E"/>
                </a:solidFill>
                <a:latin typeface="Arial"/>
                <a:cs typeface="Arial"/>
              </a:rPr>
              <a:t>-</a:t>
            </a:r>
            <a:r>
              <a:rPr sz="2100" spc="-560" dirty="0" smtClean="0">
                <a:solidFill>
                  <a:srgbClr val="F75960"/>
                </a:solidFill>
                <a:latin typeface="Arial"/>
                <a:cs typeface="Arial"/>
              </a:rPr>
              <a:t>·</a:t>
            </a:r>
            <a:r>
              <a:rPr sz="2100" spc="665" dirty="0" smtClean="0">
                <a:solidFill>
                  <a:srgbClr val="E4808E"/>
                </a:solidFill>
                <a:latin typeface="Arial"/>
                <a:cs typeface="Arial"/>
              </a:rPr>
              <a:t>-</a:t>
            </a:r>
            <a:r>
              <a:rPr sz="2100" spc="-525" dirty="0" smtClean="0">
                <a:solidFill>
                  <a:srgbClr val="E66B49"/>
                </a:solidFill>
                <a:latin typeface="Arial"/>
                <a:cs typeface="Arial"/>
              </a:rPr>
              <a:t>·</a:t>
            </a:r>
            <a:r>
              <a:rPr sz="3600" spc="-555" baseline="-5787" dirty="0" smtClean="0">
                <a:solidFill>
                  <a:srgbClr val="E4808E"/>
                </a:solidFill>
                <a:latin typeface="Times New Roman"/>
                <a:cs typeface="Times New Roman"/>
              </a:rPr>
              <a:t>-</a:t>
            </a:r>
            <a:r>
              <a:rPr sz="3600" spc="-15" baseline="-5787" dirty="0" smtClean="0">
                <a:solidFill>
                  <a:srgbClr val="ED7272"/>
                </a:solidFill>
                <a:latin typeface="Times New Roman"/>
                <a:cs typeface="Times New Roman"/>
              </a:rPr>
              <a:t>-</a:t>
            </a:r>
            <a:endParaRPr sz="3600" baseline="-5787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737697" y="2098743"/>
            <a:ext cx="1066800" cy="23193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tabLst>
                <a:tab pos="902969" algn="l"/>
              </a:tabLst>
            </a:pPr>
            <a:r>
              <a:rPr sz="1950" spc="130" dirty="0" smtClean="0">
                <a:solidFill>
                  <a:srgbClr val="858CAE"/>
                </a:solidFill>
                <a:latin typeface="Times New Roman"/>
                <a:cs typeface="Times New Roman"/>
              </a:rPr>
              <a:t>undati	</a:t>
            </a:r>
            <a:r>
              <a:rPr sz="1900" i="1" spc="125" dirty="0" smtClean="0">
                <a:solidFill>
                  <a:srgbClr val="858CAE"/>
                </a:solidFill>
                <a:latin typeface="Arial"/>
                <a:cs typeface="Arial"/>
              </a:rPr>
              <a:t>n</a:t>
            </a:r>
            <a:endParaRPr sz="19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865853" y="2612484"/>
            <a:ext cx="1800860" cy="4024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3450" spc="-465" dirty="0" smtClean="0">
                <a:solidFill>
                  <a:srgbClr val="1C8267"/>
                </a:solidFill>
                <a:latin typeface="Times New Roman"/>
                <a:cs typeface="Times New Roman"/>
              </a:rPr>
              <a:t>VERMONT</a:t>
            </a:r>
            <a:endParaRPr sz="34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161503" y="4102229"/>
            <a:ext cx="2627255" cy="225195"/>
          </a:xfrm>
          <a:custGeom>
            <a:avLst/>
            <a:gdLst/>
            <a:ahLst/>
            <a:cxnLst/>
            <a:rect l="l" t="t" r="r" b="b"/>
            <a:pathLst>
              <a:path w="2627255" h="300260">
                <a:moveTo>
                  <a:pt x="0" y="0"/>
                </a:moveTo>
                <a:lnTo>
                  <a:pt x="2627255" y="0"/>
                </a:lnTo>
                <a:lnTo>
                  <a:pt x="2627255" y="300260"/>
                </a:lnTo>
                <a:lnTo>
                  <a:pt x="0" y="300260"/>
                </a:lnTo>
                <a:lnTo>
                  <a:pt x="0" y="0"/>
                </a:lnTo>
                <a:close/>
              </a:path>
            </a:pathLst>
          </a:custGeom>
          <a:solidFill>
            <a:srgbClr val="727E5D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71314" y="4075722"/>
            <a:ext cx="2771324" cy="25170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700" spc="-20" dirty="0" smtClean="0">
                <a:solidFill>
                  <a:srgbClr val="DBE4CC"/>
                </a:solidFill>
                <a:latin typeface="Times New Roman"/>
                <a:cs typeface="Times New Roman"/>
              </a:rPr>
              <a:t>John</a:t>
            </a:r>
            <a:r>
              <a:rPr sz="1700" spc="130" dirty="0" smtClean="0">
                <a:solidFill>
                  <a:srgbClr val="DBE4CC"/>
                </a:solidFill>
                <a:latin typeface="Times New Roman"/>
                <a:cs typeface="Times New Roman"/>
              </a:rPr>
              <a:t> </a:t>
            </a:r>
            <a:r>
              <a:rPr sz="1700" spc="15" dirty="0" smtClean="0">
                <a:solidFill>
                  <a:srgbClr val="DBE4CC"/>
                </a:solidFill>
                <a:latin typeface="Times New Roman"/>
                <a:cs typeface="Times New Roman"/>
              </a:rPr>
              <a:t>Todd</a:t>
            </a:r>
            <a:r>
              <a:rPr sz="1700" spc="85" dirty="0" smtClean="0">
                <a:solidFill>
                  <a:srgbClr val="DBE4CC"/>
                </a:solidFill>
                <a:latin typeface="Times New Roman"/>
                <a:cs typeface="Times New Roman"/>
              </a:rPr>
              <a:t> </a:t>
            </a:r>
            <a:r>
              <a:rPr sz="1700" spc="5" dirty="0" smtClean="0">
                <a:solidFill>
                  <a:srgbClr val="DBE4CC"/>
                </a:solidFill>
                <a:latin typeface="Times New Roman"/>
                <a:cs typeface="Times New Roman"/>
              </a:rPr>
              <a:t>Ecological</a:t>
            </a:r>
            <a:r>
              <a:rPr sz="1700" spc="190" dirty="0" smtClean="0">
                <a:solidFill>
                  <a:srgbClr val="DBE4CC"/>
                </a:solidFill>
                <a:latin typeface="Times New Roman"/>
                <a:cs typeface="Times New Roman"/>
              </a:rPr>
              <a:t> </a:t>
            </a:r>
            <a:r>
              <a:rPr spc="-85" dirty="0" smtClean="0">
                <a:solidFill>
                  <a:srgbClr val="DBE4CC"/>
                </a:solidFill>
                <a:latin typeface="Times New Roman"/>
                <a:cs typeface="Times New Roman"/>
              </a:rPr>
              <a:t>Design</a:t>
            </a:r>
            <a:endParaRPr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22596" y="4345578"/>
            <a:ext cx="41910" cy="7239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550" spc="25" dirty="0" smtClean="0">
                <a:solidFill>
                  <a:srgbClr val="97AF5D"/>
                </a:solidFill>
                <a:latin typeface="Times New Roman"/>
                <a:cs typeface="Times New Roman"/>
              </a:rPr>
              <a:t>'</a:t>
            </a:r>
            <a:endParaRPr sz="5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514431" y="4355103"/>
            <a:ext cx="42545" cy="609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450" spc="45" dirty="0" smtClean="0">
                <a:solidFill>
                  <a:srgbClr val="97AF5D"/>
                </a:solidFill>
                <a:latin typeface="Arial"/>
                <a:cs typeface="Arial"/>
              </a:rPr>
              <a:t>'</a:t>
            </a:r>
            <a:endParaRPr sz="45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422527" y="4787063"/>
            <a:ext cx="6575195" cy="209115"/>
          </a:xfrm>
          <a:custGeom>
            <a:avLst/>
            <a:gdLst/>
            <a:ahLst/>
            <a:cxnLst/>
            <a:rect l="l" t="t" r="r" b="b"/>
            <a:pathLst>
              <a:path w="6575195" h="278820">
                <a:moveTo>
                  <a:pt x="0" y="0"/>
                </a:moveTo>
                <a:lnTo>
                  <a:pt x="6575195" y="0"/>
                </a:lnTo>
                <a:lnTo>
                  <a:pt x="6575195" y="278820"/>
                </a:lnTo>
                <a:lnTo>
                  <a:pt x="0" y="27882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12341" y="4787986"/>
            <a:ext cx="6588759" cy="19669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650" spc="35" dirty="0" smtClean="0">
                <a:solidFill>
                  <a:srgbClr val="FDFDFD"/>
                </a:solidFill>
                <a:latin typeface="Arial"/>
                <a:cs typeface="Arial"/>
              </a:rPr>
              <a:t>We</a:t>
            </a:r>
            <a:r>
              <a:rPr sz="1650" spc="6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650" spc="75" dirty="0" smtClean="0">
                <a:solidFill>
                  <a:srgbClr val="FDFDFD"/>
                </a:solidFill>
                <a:latin typeface="Arial"/>
                <a:cs typeface="Arial"/>
              </a:rPr>
              <a:t>are</a:t>
            </a:r>
            <a:r>
              <a:rPr sz="1650" spc="4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650" spc="100" dirty="0" smtClean="0">
                <a:solidFill>
                  <a:srgbClr val="FDFDFD"/>
                </a:solidFill>
                <a:latin typeface="Arial"/>
                <a:cs typeface="Arial"/>
              </a:rPr>
              <a:t>inviting</a:t>
            </a:r>
            <a:r>
              <a:rPr sz="1650" spc="114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650" spc="65" dirty="0" smtClean="0">
                <a:solidFill>
                  <a:srgbClr val="FDFDFD"/>
                </a:solidFill>
                <a:latin typeface="Arial"/>
                <a:cs typeface="Arial"/>
              </a:rPr>
              <a:t>partnerships</a:t>
            </a:r>
            <a:r>
              <a:rPr sz="1650" spc="13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650" spc="90" dirty="0" smtClean="0">
                <a:solidFill>
                  <a:srgbClr val="FDFDFD"/>
                </a:solidFill>
                <a:latin typeface="Arial"/>
                <a:cs typeface="Arial"/>
              </a:rPr>
              <a:t>and</a:t>
            </a:r>
            <a:r>
              <a:rPr sz="1650" spc="7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650" spc="75" dirty="0" smtClean="0">
                <a:solidFill>
                  <a:srgbClr val="FDFDFD"/>
                </a:solidFill>
                <a:latin typeface="Arial"/>
                <a:cs typeface="Arial"/>
              </a:rPr>
              <a:t>investment </a:t>
            </a:r>
            <a:r>
              <a:rPr sz="1650" spc="114" dirty="0" smtClean="0">
                <a:solidFill>
                  <a:srgbClr val="FDFDFD"/>
                </a:solidFill>
                <a:latin typeface="Arial"/>
                <a:cs typeface="Arial"/>
              </a:rPr>
              <a:t>from</a:t>
            </a:r>
            <a:r>
              <a:rPr sz="1650" spc="135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650" spc="95" dirty="0" smtClean="0">
                <a:solidFill>
                  <a:srgbClr val="FDFDFD"/>
                </a:solidFill>
                <a:latin typeface="Arial"/>
                <a:cs typeface="Arial"/>
              </a:rPr>
              <a:t>private</a:t>
            </a:r>
            <a:r>
              <a:rPr sz="1650" spc="-40" dirty="0" smtClean="0">
                <a:solidFill>
                  <a:srgbClr val="FDFDFD"/>
                </a:solidFill>
                <a:latin typeface="Arial"/>
                <a:cs typeface="Arial"/>
              </a:rPr>
              <a:t> </a:t>
            </a:r>
            <a:r>
              <a:rPr sz="1650" spc="50" dirty="0" smtClean="0">
                <a:solidFill>
                  <a:srgbClr val="FDFDFD"/>
                </a:solidFill>
                <a:latin typeface="Arial"/>
                <a:cs typeface="Arial"/>
              </a:rPr>
              <a:t>sector</a:t>
            </a:r>
            <a:endParaRPr sz="165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80635" y="4333623"/>
            <a:ext cx="1777364" cy="1519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1150" i="1" spc="-95" dirty="0" smtClean="0">
                <a:solidFill>
                  <a:srgbClr val="838583"/>
                </a:solidFill>
                <a:latin typeface="Times New Roman"/>
                <a:cs typeface="Times New Roman"/>
              </a:rPr>
              <a:t>Vcrmcmt</a:t>
            </a:r>
            <a:r>
              <a:rPr sz="1150" i="1" spc="-5" dirty="0" smtClean="0">
                <a:solidFill>
                  <a:srgbClr val="838583"/>
                </a:solidFill>
                <a:latin typeface="Times New Roman"/>
                <a:cs typeface="Times New Roman"/>
              </a:rPr>
              <a:t> </a:t>
            </a:r>
            <a:r>
              <a:rPr sz="1250" i="1" spc="-175" dirty="0" smtClean="0">
                <a:solidFill>
                  <a:srgbClr val="838583"/>
                </a:solidFill>
                <a:latin typeface="Times New Roman"/>
                <a:cs typeface="Times New Roman"/>
              </a:rPr>
              <a:t>F'ud</a:t>
            </a:r>
            <a:r>
              <a:rPr sz="1250" i="1" spc="80" dirty="0" smtClean="0">
                <a:solidFill>
                  <a:srgbClr val="838583"/>
                </a:solidFill>
                <a:latin typeface="Times New Roman"/>
                <a:cs typeface="Times New Roman"/>
              </a:rPr>
              <a:t> </a:t>
            </a:r>
            <a:r>
              <a:rPr sz="1150" i="1" spc="-90" dirty="0" smtClean="0">
                <a:solidFill>
                  <a:srgbClr val="838583"/>
                </a:solidFill>
                <a:latin typeface="Times New Roman"/>
                <a:cs typeface="Times New Roman"/>
              </a:rPr>
              <a:t>Dt.J/crs</a:t>
            </a:r>
            <a:r>
              <a:rPr sz="1150" i="1" spc="10" dirty="0" smtClean="0">
                <a:solidFill>
                  <a:srgbClr val="838583"/>
                </a:solidFill>
                <a:latin typeface="Times New Roman"/>
                <a:cs typeface="Times New Roman"/>
              </a:rPr>
              <a:t> </a:t>
            </a:r>
            <a:r>
              <a:rPr sz="1250" i="1" spc="-140" dirty="0" smtClean="0">
                <a:solidFill>
                  <a:srgbClr val="838583"/>
                </a:solidFill>
                <a:latin typeface="Times New Roman"/>
                <a:cs typeface="Times New Roman"/>
              </a:rPr>
              <a:t>.As;.ociation</a:t>
            </a:r>
            <a:endParaRPr sz="125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7555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23747" y="18287"/>
            <a:ext cx="5276087" cy="42313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97835" y="1"/>
            <a:ext cx="5276088" cy="42302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628650"/>
          </a:xfrm>
          <a:custGeom>
            <a:avLst/>
            <a:gdLst/>
            <a:ahLst/>
            <a:cxnLst/>
            <a:rect l="l" t="t" r="r" b="b"/>
            <a:pathLst>
              <a:path w="9144000" h="838200">
                <a:moveTo>
                  <a:pt x="0" y="838200"/>
                </a:moveTo>
                <a:lnTo>
                  <a:pt x="9144000" y="838200"/>
                </a:lnTo>
                <a:lnTo>
                  <a:pt x="9144000" y="0"/>
                </a:lnTo>
                <a:lnTo>
                  <a:pt x="0" y="0"/>
                </a:lnTo>
                <a:lnTo>
                  <a:pt x="0" y="83820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310" rIns="0" bIns="0" rtlCol="0">
            <a:noAutofit/>
          </a:bodyPr>
          <a:lstStyle/>
          <a:p>
            <a:pPr marL="3046095">
              <a:lnSpc>
                <a:spcPct val="100000"/>
              </a:lnSpc>
            </a:pPr>
            <a:r>
              <a:rPr sz="4000" b="1" spc="-2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Thank</a:t>
            </a:r>
            <a:r>
              <a:rPr sz="4000" b="1" spc="-1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sz="4000" b="1" spc="-33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Y</a:t>
            </a:r>
            <a:r>
              <a:rPr sz="4000" b="1" spc="-25" dirty="0" smtClean="0">
                <a:solidFill>
                  <a:srgbClr val="FFFFFF"/>
                </a:solidFill>
                <a:latin typeface="Palatino Linotype"/>
                <a:cs typeface="Palatino Linotype"/>
              </a:rPr>
              <a:t>ou</a:t>
            </a:r>
            <a:endParaRPr sz="4000">
              <a:latin typeface="Palatino Linotype"/>
              <a:cs typeface="Palatino Linotype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03575" y="986220"/>
            <a:ext cx="3835400" cy="218551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r>
              <a:rPr sz="2800" b="1" spc="-20" dirty="0" smtClean="0">
                <a:solidFill>
                  <a:srgbClr val="2C395E"/>
                </a:solidFill>
                <a:latin typeface="Times New Roman"/>
                <a:cs typeface="Times New Roman"/>
              </a:rPr>
              <a:t>Anju</a:t>
            </a:r>
            <a:r>
              <a:rPr sz="2800" b="1" spc="20" dirty="0" smtClean="0">
                <a:solidFill>
                  <a:srgbClr val="2C395E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 smtClean="0">
                <a:solidFill>
                  <a:srgbClr val="2C395E"/>
                </a:solidFill>
                <a:latin typeface="Times New Roman"/>
                <a:cs typeface="Times New Roman"/>
              </a:rPr>
              <a:t>Dahi</a:t>
            </a:r>
            <a:r>
              <a:rPr sz="2800" b="1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y</a:t>
            </a:r>
            <a:r>
              <a:rPr sz="2800" b="1" spc="-15" dirty="0" smtClean="0">
                <a:solidFill>
                  <a:srgbClr val="2C395E"/>
                </a:solidFill>
                <a:latin typeface="Times New Roman"/>
                <a:cs typeface="Times New Roman"/>
              </a:rPr>
              <a:t>a,</a:t>
            </a:r>
            <a:r>
              <a:rPr sz="2800" b="1" spc="-5" dirty="0" smtClean="0">
                <a:solidFill>
                  <a:srgbClr val="2C395E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 smtClean="0">
                <a:solidFill>
                  <a:srgbClr val="2C395E"/>
                </a:solidFill>
                <a:latin typeface="Times New Roman"/>
                <a:cs typeface="Times New Roman"/>
              </a:rPr>
              <a:t>Ph.</a:t>
            </a:r>
            <a:r>
              <a:rPr sz="2800" b="1" spc="-40" dirty="0" smtClean="0">
                <a:solidFill>
                  <a:srgbClr val="2C395E"/>
                </a:solidFill>
                <a:latin typeface="Times New Roman"/>
                <a:cs typeface="Times New Roman"/>
              </a:rPr>
              <a:t>D</a:t>
            </a:r>
            <a:r>
              <a:rPr sz="2800" b="1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.</a:t>
            </a:r>
            <a:endParaRPr sz="28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>
              <a:spcBef>
                <a:spcPts val="40"/>
              </a:spcBef>
            </a:pPr>
            <a:r>
              <a:rPr b="1" dirty="0" smtClean="0">
                <a:solidFill>
                  <a:srgbClr val="2C395E"/>
                </a:solidFill>
                <a:latin typeface="Times New Roman"/>
                <a:cs typeface="Times New Roman"/>
              </a:rPr>
              <a:t>P</a:t>
            </a:r>
            <a:r>
              <a:rPr b="1" spc="-30" dirty="0" smtClean="0">
                <a:solidFill>
                  <a:srgbClr val="2C395E"/>
                </a:solidFill>
                <a:latin typeface="Times New Roman"/>
                <a:cs typeface="Times New Roman"/>
              </a:rPr>
              <a:t>r</a:t>
            </a:r>
            <a:r>
              <a:rPr b="1" dirty="0" smtClean="0">
                <a:solidFill>
                  <a:srgbClr val="2C395E"/>
                </a:solidFill>
                <a:latin typeface="Times New Roman"/>
                <a:cs typeface="Times New Roman"/>
              </a:rPr>
              <a:t>esident,</a:t>
            </a:r>
            <a:endParaRPr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lnSpc>
                <a:spcPts val="1000"/>
              </a:lnSpc>
            </a:pPr>
            <a:endParaRPr sz="1000">
              <a:solidFill>
                <a:prstClr val="black"/>
              </a:solidFill>
            </a:endParaRPr>
          </a:p>
          <a:p>
            <a:pPr>
              <a:lnSpc>
                <a:spcPts val="1400"/>
              </a:lnSpc>
              <a:spcBef>
                <a:spcPts val="98"/>
              </a:spcBef>
            </a:pPr>
            <a:endParaRPr sz="1400">
              <a:solidFill>
                <a:prstClr val="black"/>
              </a:solidFill>
            </a:endParaRPr>
          </a:p>
          <a:p>
            <a:pPr marL="12700"/>
            <a:r>
              <a:rPr sz="4000" b="1" spc="-20" dirty="0" smtClean="0">
                <a:solidFill>
                  <a:srgbClr val="2C395E"/>
                </a:solidFill>
                <a:latin typeface="Sakkal Majalla"/>
                <a:cs typeface="Sakkal Majalla"/>
              </a:rPr>
              <a:t>GSR</a:t>
            </a:r>
            <a:r>
              <a:rPr sz="4000" b="1" spc="-5" dirty="0" smtClean="0">
                <a:solidFill>
                  <a:srgbClr val="2C395E"/>
                </a:solidFill>
                <a:latin typeface="Sakkal Majalla"/>
                <a:cs typeface="Sakkal Majalla"/>
              </a:rPr>
              <a:t> </a:t>
            </a:r>
            <a:r>
              <a:rPr sz="4000" b="1" dirty="0" smtClean="0">
                <a:solidFill>
                  <a:srgbClr val="2C395E"/>
                </a:solidFill>
                <a:latin typeface="Sakkal Majalla"/>
                <a:cs typeface="Sakkal Majalla"/>
              </a:rPr>
              <a:t>SOLUTIO</a:t>
            </a:r>
            <a:r>
              <a:rPr sz="4000" b="1" spc="-5" dirty="0" smtClean="0">
                <a:solidFill>
                  <a:srgbClr val="2C395E"/>
                </a:solidFill>
                <a:latin typeface="Sakkal Majalla"/>
                <a:cs typeface="Sakkal Majalla"/>
              </a:rPr>
              <a:t>N</a:t>
            </a:r>
            <a:r>
              <a:rPr sz="4000" b="1" dirty="0" smtClean="0">
                <a:solidFill>
                  <a:srgbClr val="2C395E"/>
                </a:solidFill>
                <a:latin typeface="Sakkal Majalla"/>
                <a:cs typeface="Sakkal Majalla"/>
              </a:rPr>
              <a:t>S</a:t>
            </a:r>
            <a:r>
              <a:rPr sz="4000" b="1" spc="5" dirty="0" smtClean="0">
                <a:solidFill>
                  <a:srgbClr val="2C395E"/>
                </a:solidFill>
                <a:latin typeface="Sakkal Majalla"/>
                <a:cs typeface="Sakkal Majalla"/>
              </a:rPr>
              <a:t> </a:t>
            </a:r>
            <a:r>
              <a:rPr sz="4000" b="1" dirty="0" smtClean="0">
                <a:solidFill>
                  <a:srgbClr val="2C395E"/>
                </a:solidFill>
                <a:latin typeface="Sakkal Majalla"/>
                <a:cs typeface="Sakkal Majalla"/>
              </a:rPr>
              <a:t>LLC</a:t>
            </a:r>
            <a:endParaRPr sz="4000">
              <a:solidFill>
                <a:prstClr val="black"/>
              </a:solidFill>
              <a:latin typeface="Sakkal Majalla"/>
              <a:cs typeface="Sakkal Majalla"/>
            </a:endParaRPr>
          </a:p>
          <a:p>
            <a:pPr marL="56515">
              <a:spcBef>
                <a:spcPts val="385"/>
              </a:spcBef>
            </a:pP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adahi</a:t>
            </a:r>
            <a:r>
              <a:rPr sz="1600" spc="-2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y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a</a:t>
            </a:r>
            <a:r>
              <a:rPr sz="1600" spc="-25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@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GenS</a:t>
            </a:r>
            <a:r>
              <a:rPr sz="1600" spc="-2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y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sResearch</a:t>
            </a:r>
            <a:r>
              <a:rPr sz="160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.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c</a:t>
            </a:r>
            <a:r>
              <a:rPr sz="1600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o</a:t>
            </a:r>
            <a:r>
              <a:rPr sz="1600" spc="-15" dirty="0" smtClean="0">
                <a:solidFill>
                  <a:srgbClr val="2C395E"/>
                </a:solidFill>
                <a:latin typeface="Times New Roman"/>
                <a:cs typeface="Times New Roman"/>
                <a:hlinkClick r:id="rId4"/>
              </a:rPr>
              <a:t>m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62865"/>
            <a:r>
              <a:rPr sz="1600" u="sng" spc="-15" dirty="0" smtClean="0">
                <a:solidFill>
                  <a:srgbClr val="3399FF"/>
                </a:solidFill>
                <a:latin typeface="Times New Roman"/>
                <a:cs typeface="Times New Roman"/>
                <a:hlinkClick r:id="rId5"/>
              </a:rPr>
              <a:t>ww</a:t>
            </a:r>
            <a:r>
              <a:rPr sz="1600" u="sng" spc="-125" dirty="0" smtClean="0">
                <a:solidFill>
                  <a:srgbClr val="3399FF"/>
                </a:solidFill>
                <a:latin typeface="Times New Roman"/>
                <a:cs typeface="Times New Roman"/>
                <a:hlinkClick r:id="rId5"/>
              </a:rPr>
              <a:t>w</a:t>
            </a:r>
            <a:r>
              <a:rPr sz="1600" u="sng" spc="-10" dirty="0" smtClean="0">
                <a:solidFill>
                  <a:srgbClr val="3399FF"/>
                </a:solidFill>
                <a:latin typeface="Times New Roman"/>
                <a:cs typeface="Times New Roman"/>
                <a:hlinkClick r:id="rId5"/>
              </a:rPr>
              <a:t>.GenSysResear</a:t>
            </a:r>
            <a:r>
              <a:rPr sz="1600" u="sng" spc="-15" dirty="0" smtClean="0">
                <a:solidFill>
                  <a:srgbClr val="3399FF"/>
                </a:solidFill>
                <a:latin typeface="Times New Roman"/>
                <a:cs typeface="Times New Roman"/>
                <a:hlinkClick r:id="rId5"/>
              </a:rPr>
              <a:t>c</a:t>
            </a:r>
            <a:r>
              <a:rPr sz="1600" u="sng" spc="-10" dirty="0" smtClean="0">
                <a:solidFill>
                  <a:srgbClr val="3399FF"/>
                </a:solidFill>
                <a:latin typeface="Times New Roman"/>
                <a:cs typeface="Times New Roman"/>
                <a:hlinkClick r:id="rId5"/>
              </a:rPr>
              <a:t>h.c</a:t>
            </a:r>
            <a:r>
              <a:rPr sz="1600" u="sng" dirty="0" smtClean="0">
                <a:solidFill>
                  <a:srgbClr val="3399FF"/>
                </a:solidFill>
                <a:latin typeface="Times New Roman"/>
                <a:cs typeface="Times New Roman"/>
                <a:hlinkClick r:id="rId5"/>
              </a:rPr>
              <a:t>o</a:t>
            </a:r>
            <a:r>
              <a:rPr sz="1600" u="sng" spc="-15" dirty="0" smtClean="0">
                <a:solidFill>
                  <a:srgbClr val="3399FF"/>
                </a:solidFill>
                <a:latin typeface="Times New Roman"/>
                <a:cs typeface="Times New Roman"/>
                <a:hlinkClick r:id="rId5"/>
              </a:rPr>
              <a:t>m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>
              <a:lnSpc>
                <a:spcPts val="800"/>
              </a:lnSpc>
              <a:spcBef>
                <a:spcPts val="40"/>
              </a:spcBef>
            </a:pPr>
            <a:endParaRPr sz="80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00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000">
              <a:solidFill>
                <a:prstClr val="black"/>
              </a:solidFill>
            </a:endParaRPr>
          </a:p>
          <a:p>
            <a:pPr>
              <a:lnSpc>
                <a:spcPts val="1000"/>
              </a:lnSpc>
            </a:pPr>
            <a:endParaRPr sz="1000">
              <a:solidFill>
                <a:prstClr val="black"/>
              </a:solidFill>
            </a:endParaRPr>
          </a:p>
          <a:p>
            <a:pPr marL="12700"/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Note:</a:t>
            </a:r>
            <a:r>
              <a:rPr sz="1600" spc="-20" dirty="0" smtClean="0">
                <a:solidFill>
                  <a:srgbClr val="2C395E"/>
                </a:solidFill>
                <a:latin typeface="Times New Roman"/>
                <a:cs typeface="Times New Roman"/>
              </a:rPr>
              <a:t> </a:t>
            </a:r>
            <a:r>
              <a:rPr sz="1600" spc="-25" dirty="0" smtClean="0">
                <a:solidFill>
                  <a:srgbClr val="2C395E"/>
                </a:solidFill>
                <a:latin typeface="Times New Roman"/>
                <a:cs typeface="Times New Roman"/>
              </a:rPr>
              <a:t>W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hite</a:t>
            </a:r>
            <a:r>
              <a:rPr sz="1600" spc="15" dirty="0" smtClean="0">
                <a:solidFill>
                  <a:srgbClr val="2C395E"/>
                </a:solidFill>
                <a:latin typeface="Times New Roman"/>
                <a:cs typeface="Times New Roman"/>
              </a:rPr>
              <a:t> 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paper </a:t>
            </a:r>
            <a:r>
              <a:rPr sz="1600" spc="-5" dirty="0" smtClean="0">
                <a:solidFill>
                  <a:srgbClr val="2C395E"/>
                </a:solidFill>
                <a:latin typeface="Times New Roman"/>
                <a:cs typeface="Times New Roman"/>
              </a:rPr>
              <a:t>f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or </a:t>
            </a:r>
            <a:r>
              <a:rPr sz="1600" spc="-5" dirty="0" smtClean="0">
                <a:solidFill>
                  <a:srgbClr val="2C395E"/>
                </a:solidFill>
                <a:latin typeface="Times New Roman"/>
                <a:cs typeface="Times New Roman"/>
              </a:rPr>
              <a:t>f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ollow</a:t>
            </a:r>
            <a:r>
              <a:rPr sz="1600" spc="-5" dirty="0" smtClean="0">
                <a:solidFill>
                  <a:srgbClr val="2C395E"/>
                </a:solidFill>
                <a:latin typeface="Times New Roman"/>
                <a:cs typeface="Times New Roman"/>
              </a:rPr>
              <a:t> 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up</a:t>
            </a:r>
            <a:r>
              <a:rPr sz="1600" spc="5" dirty="0" smtClean="0">
                <a:solidFill>
                  <a:srgbClr val="2C395E"/>
                </a:solidFill>
                <a:latin typeface="Times New Roman"/>
                <a:cs typeface="Times New Roman"/>
              </a:rPr>
              <a:t> 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plan</a:t>
            </a:r>
            <a:r>
              <a:rPr sz="1600" spc="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 </a:t>
            </a:r>
            <a:r>
              <a:rPr sz="1600" spc="-10" dirty="0" smtClean="0">
                <a:solidFill>
                  <a:srgbClr val="2C395E"/>
                </a:solidFill>
                <a:latin typeface="Times New Roman"/>
                <a:cs typeface="Times New Roman"/>
              </a:rPr>
              <a:t>available</a:t>
            </a:r>
            <a:endParaRPr sz="16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94560" y="1911095"/>
            <a:ext cx="905256" cy="5177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287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Produced by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3" y="4250148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800" b="1" dirty="0" smtClean="0">
              <a:solidFill>
                <a:srgbClr val="00CCFF"/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CAAFI 2014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General Meeting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581151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prstClr val="black"/>
                </a:solidFill>
              </a:rPr>
              <a:t>Chris Cassidy</a:t>
            </a:r>
            <a:r>
              <a:rPr lang="en-US" sz="4400" smtClean="0">
                <a:solidFill>
                  <a:prstClr val="black"/>
                </a:solidFill>
              </a:rPr>
              <a:t>,</a:t>
            </a:r>
          </a:p>
          <a:p>
            <a:r>
              <a:rPr lang="en-US" sz="2800">
                <a:solidFill>
                  <a:prstClr val="black"/>
                </a:solidFill>
              </a:rPr>
              <a:t>Renewable Energy </a:t>
            </a:r>
            <a:r>
              <a:rPr lang="en-US" sz="2800" smtClean="0">
                <a:solidFill>
                  <a:prstClr val="black"/>
                </a:solidFill>
              </a:rPr>
              <a:t>Advisor, USDA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478D"/>
              </a:clrFrom>
              <a:clrTo>
                <a:srgbClr val="01478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18"/>
            <a:ext cx="9144000" cy="4711065"/>
          </a:xfrm>
          <a:prstGeom prst="rect">
            <a:avLst/>
          </a:prstGeom>
          <a:effectLst>
            <a:reflection stA="21000" endPos="65000" dist="50800" dir="5400000" sy="-100000" algn="bl" rotWithShape="0"/>
          </a:effectLst>
        </p:spPr>
      </p:pic>
      <p:sp>
        <p:nvSpPr>
          <p:cNvPr id="1030" name="Content Placeholder 5"/>
          <p:cNvSpPr>
            <a:spLocks noGrp="1"/>
          </p:cNvSpPr>
          <p:nvPr>
            <p:ph idx="1"/>
          </p:nvPr>
        </p:nvSpPr>
        <p:spPr>
          <a:xfrm>
            <a:off x="762000" y="742950"/>
            <a:ext cx="7620000" cy="222885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5400" b="1" dirty="0" smtClean="0">
                <a:solidFill>
                  <a:schemeClr val="accent6">
                    <a:lumMod val="75000"/>
                  </a:schemeClr>
                </a:solidFill>
              </a:rPr>
              <a:t>CAAFI General Meeting</a:t>
            </a:r>
            <a:endParaRPr lang="en-US" sz="4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FontTx/>
              <a:buNone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January 29, 2014</a:t>
            </a: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algn="ctr">
              <a:buFontTx/>
              <a:buNone/>
            </a:pPr>
            <a:r>
              <a:rPr lang="en-US" sz="3600" b="1" i="1" dirty="0" smtClean="0">
                <a:solidFill>
                  <a:schemeClr val="accent6">
                    <a:lumMod val="75000"/>
                  </a:schemeClr>
                </a:solidFill>
              </a:rPr>
              <a:t>Washington DC</a:t>
            </a: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0"/>
            <a:ext cx="1066800" cy="54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0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7"/>
          <p:cNvSpPr txBox="1">
            <a:spLocks noGrp="1"/>
          </p:cNvSpPr>
          <p:nvPr/>
        </p:nvSpPr>
        <p:spPr bwMode="auto">
          <a:xfrm>
            <a:off x="8588376" y="4845844"/>
            <a:ext cx="517525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7B44659-1D54-428C-AADD-62394E5BD083}" type="slidenum">
              <a:rPr lang="en-US" sz="1400">
                <a:solidFill>
                  <a:srgbClr val="000000"/>
                </a:solidFill>
                <a:latin typeface="Times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4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23555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742950"/>
            <a:ext cx="927100" cy="59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742950"/>
            <a:ext cx="990600" cy="63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742950"/>
            <a:ext cx="963612" cy="636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5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1" y="742950"/>
            <a:ext cx="97631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744102"/>
              </p:ext>
            </p:extLst>
          </p:nvPr>
        </p:nvGraphicFramePr>
        <p:xfrm>
          <a:off x="33339" y="2203848"/>
          <a:ext cx="9094787" cy="2642315"/>
        </p:xfrm>
        <a:graphic>
          <a:graphicData uri="http://schemas.openxmlformats.org/drawingml/2006/table">
            <a:tbl>
              <a:tblPr/>
              <a:tblGrid>
                <a:gridCol w="657225"/>
                <a:gridCol w="1071562"/>
                <a:gridCol w="1090613"/>
                <a:gridCol w="1120775"/>
                <a:gridCol w="1125537"/>
                <a:gridCol w="1023938"/>
                <a:gridCol w="919162"/>
                <a:gridCol w="1057275"/>
                <a:gridCol w="1028700"/>
              </a:tblGrid>
              <a:tr h="3870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USDA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2972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DOC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  <a:sym typeface="Wingdings"/>
                        </a:rPr>
                        <a:t></a:t>
                      </a: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  <a:sym typeface="Wingdings"/>
                        </a:rPr>
                        <a:t>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  <a:sym typeface="Wingdings"/>
                        </a:rPr>
                        <a:t>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3122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DOE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3036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DOD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3346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EPA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3524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FAA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34297" marB="342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T="34297" marB="342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T="34297" marB="342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297" marB="34297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327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NASA</a:t>
                      </a: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  <a:tr h="327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NSF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91438" marR="91438" marT="34293" marB="3429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 </a:t>
                      </a:r>
                    </a:p>
                  </a:txBody>
                  <a:tcPr marT="34301" marB="3430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</a:tbl>
          </a:graphicData>
        </a:graphic>
      </p:graphicFrame>
      <p:grpSp>
        <p:nvGrpSpPr>
          <p:cNvPr id="2" name="Group 74"/>
          <p:cNvGrpSpPr>
            <a:grpSpLocks/>
          </p:cNvGrpSpPr>
          <p:nvPr/>
        </p:nvGrpSpPr>
        <p:grpSpPr bwMode="auto">
          <a:xfrm>
            <a:off x="617539" y="1504950"/>
            <a:ext cx="992187" cy="448866"/>
            <a:chOff x="820205" y="803803"/>
            <a:chExt cx="991659" cy="598486"/>
          </a:xfrm>
        </p:grpSpPr>
        <p:grpSp>
          <p:nvGrpSpPr>
            <p:cNvPr id="3" name="Group 64"/>
            <p:cNvGrpSpPr>
              <a:grpSpLocks/>
            </p:cNvGrpSpPr>
            <p:nvPr/>
          </p:nvGrpSpPr>
          <p:grpSpPr bwMode="auto">
            <a:xfrm>
              <a:off x="820205" y="803803"/>
              <a:ext cx="991659" cy="598486"/>
              <a:chOff x="104" y="728"/>
              <a:chExt cx="858" cy="350"/>
            </a:xfrm>
          </p:grpSpPr>
          <p:sp>
            <p:nvSpPr>
              <p:cNvPr id="88" name="Rectangle 65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89" name="Rectangle 66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15875" cap="rnd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sp>
          <p:nvSpPr>
            <p:cNvPr id="29828" name="Rectangle 16"/>
            <p:cNvSpPr>
              <a:spLocks noChangeArrowheads="1"/>
            </p:cNvSpPr>
            <p:nvPr/>
          </p:nvSpPr>
          <p:spPr bwMode="auto">
            <a:xfrm>
              <a:off x="943964" y="922867"/>
              <a:ext cx="676107" cy="4431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Feedstock</a:t>
              </a:r>
              <a:b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</a:b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Production</a:t>
              </a:r>
            </a:p>
          </p:txBody>
        </p:sp>
      </p:grp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1758950" y="1504950"/>
            <a:ext cx="992188" cy="448866"/>
            <a:chOff x="2051575" y="841666"/>
            <a:chExt cx="991659" cy="598486"/>
          </a:xfrm>
        </p:grpSpPr>
        <p:grpSp>
          <p:nvGrpSpPr>
            <p:cNvPr id="5" name="Group 64"/>
            <p:cNvGrpSpPr>
              <a:grpSpLocks/>
            </p:cNvGrpSpPr>
            <p:nvPr/>
          </p:nvGrpSpPr>
          <p:grpSpPr bwMode="auto">
            <a:xfrm>
              <a:off x="2051575" y="841666"/>
              <a:ext cx="991659" cy="598486"/>
              <a:chOff x="104" y="728"/>
              <a:chExt cx="858" cy="350"/>
            </a:xfrm>
          </p:grpSpPr>
          <p:sp>
            <p:nvSpPr>
              <p:cNvPr id="48" name="Rectangle 65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49" name="Rectangle 66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15875" cap="rnd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sp>
          <p:nvSpPr>
            <p:cNvPr id="29824" name="Rectangle 63"/>
            <p:cNvSpPr>
              <a:spLocks noChangeArrowheads="1"/>
            </p:cNvSpPr>
            <p:nvPr/>
          </p:nvSpPr>
          <p:spPr bwMode="auto">
            <a:xfrm>
              <a:off x="2246885" y="957554"/>
              <a:ext cx="624838" cy="4431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Feedstock</a:t>
              </a:r>
              <a:b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</a:b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Logistics</a:t>
              </a:r>
            </a:p>
          </p:txBody>
        </p:sp>
      </p:grpSp>
      <p:grpSp>
        <p:nvGrpSpPr>
          <p:cNvPr id="6" name="Group 70"/>
          <p:cNvGrpSpPr>
            <a:grpSpLocks/>
          </p:cNvGrpSpPr>
          <p:nvPr/>
        </p:nvGrpSpPr>
        <p:grpSpPr bwMode="auto">
          <a:xfrm>
            <a:off x="2846388" y="1504950"/>
            <a:ext cx="990600" cy="448866"/>
            <a:chOff x="3337307" y="821885"/>
            <a:chExt cx="991659" cy="598486"/>
          </a:xfrm>
        </p:grpSpPr>
        <p:grpSp>
          <p:nvGrpSpPr>
            <p:cNvPr id="7" name="Group 64"/>
            <p:cNvGrpSpPr>
              <a:grpSpLocks/>
            </p:cNvGrpSpPr>
            <p:nvPr/>
          </p:nvGrpSpPr>
          <p:grpSpPr bwMode="auto">
            <a:xfrm>
              <a:off x="3337307" y="821885"/>
              <a:ext cx="991659" cy="598486"/>
              <a:chOff x="104" y="728"/>
              <a:chExt cx="858" cy="350"/>
            </a:xfrm>
          </p:grpSpPr>
          <p:sp>
            <p:nvSpPr>
              <p:cNvPr id="52" name="Rectangle 65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53" name="Rectangle 66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15875" cap="rnd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sp>
          <p:nvSpPr>
            <p:cNvPr id="29820" name="Rectangle 67"/>
            <p:cNvSpPr>
              <a:spLocks noChangeArrowheads="1"/>
            </p:cNvSpPr>
            <p:nvPr/>
          </p:nvSpPr>
          <p:spPr bwMode="auto">
            <a:xfrm>
              <a:off x="3464183" y="956823"/>
              <a:ext cx="710890" cy="4431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none" lIns="0" tIns="0" rIns="0" bIns="0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Fuel</a:t>
              </a:r>
              <a:b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</a:b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Conversion</a:t>
              </a:r>
            </a:p>
          </p:txBody>
        </p:sp>
      </p:grpSp>
      <p:sp>
        <p:nvSpPr>
          <p:cNvPr id="23644" name="Title 1"/>
          <p:cNvSpPr txBox="1">
            <a:spLocks/>
          </p:cNvSpPr>
          <p:nvPr/>
        </p:nvSpPr>
        <p:spPr bwMode="auto">
          <a:xfrm>
            <a:off x="0" y="57150"/>
            <a:ext cx="9024938" cy="507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Times"/>
              </a:rPr>
              <a:t>Alternative Jet Fuels Supply Chain – Agency Effort Summary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3811589" y="1428750"/>
            <a:ext cx="1303337" cy="798731"/>
            <a:chOff x="4329111" y="809081"/>
            <a:chExt cx="1267605" cy="862067"/>
          </a:xfrm>
        </p:grpSpPr>
        <p:grpSp>
          <p:nvGrpSpPr>
            <p:cNvPr id="10" name="Group 64"/>
            <p:cNvGrpSpPr>
              <a:grpSpLocks/>
            </p:cNvGrpSpPr>
            <p:nvPr/>
          </p:nvGrpSpPr>
          <p:grpSpPr bwMode="auto">
            <a:xfrm>
              <a:off x="4461106" y="851070"/>
              <a:ext cx="991659" cy="598486"/>
              <a:chOff x="104" y="728"/>
              <a:chExt cx="858" cy="350"/>
            </a:xfrm>
          </p:grpSpPr>
          <p:sp>
            <p:nvSpPr>
              <p:cNvPr id="55" name="Rectangle 65"/>
              <p:cNvSpPr>
                <a:spLocks noChangeArrowheads="1"/>
              </p:cNvSpPr>
              <p:nvPr/>
            </p:nvSpPr>
            <p:spPr bwMode="auto">
              <a:xfrm>
                <a:off x="102" y="728"/>
                <a:ext cx="860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56" name="Rectangle 66"/>
              <p:cNvSpPr>
                <a:spLocks noChangeArrowheads="1"/>
              </p:cNvSpPr>
              <p:nvPr/>
            </p:nvSpPr>
            <p:spPr bwMode="auto">
              <a:xfrm>
                <a:off x="102" y="728"/>
                <a:ext cx="860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15875" cap="rnd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sp>
          <p:nvSpPr>
            <p:cNvPr id="29816" name="TextBox 45"/>
            <p:cNvSpPr txBox="1">
              <a:spLocks noChangeArrowheads="1"/>
            </p:cNvSpPr>
            <p:nvPr/>
          </p:nvSpPr>
          <p:spPr bwMode="auto">
            <a:xfrm>
              <a:off x="4329111" y="809081"/>
              <a:ext cx="1267605" cy="86206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 smtClean="0">
                  <a:solidFill>
                    <a:srgbClr val="000000"/>
                  </a:solidFill>
                  <a:latin typeface="Times"/>
                  <a:cs typeface="Arial" charset="0"/>
                </a:rPr>
                <a:t>Conversion Process Scale-up/Integration</a:t>
              </a:r>
            </a:p>
          </p:txBody>
        </p:sp>
      </p:grpSp>
      <p:grpSp>
        <p:nvGrpSpPr>
          <p:cNvPr id="11" name="Group 92"/>
          <p:cNvGrpSpPr>
            <a:grpSpLocks/>
          </p:cNvGrpSpPr>
          <p:nvPr/>
        </p:nvGrpSpPr>
        <p:grpSpPr bwMode="auto">
          <a:xfrm>
            <a:off x="5079996" y="1428826"/>
            <a:ext cx="1919287" cy="628637"/>
            <a:chOff x="5977183" y="1845877"/>
            <a:chExt cx="1919584" cy="838182"/>
          </a:xfrm>
        </p:grpSpPr>
        <p:grpSp>
          <p:nvGrpSpPr>
            <p:cNvPr id="12" name="Group 64"/>
            <p:cNvGrpSpPr>
              <a:grpSpLocks/>
            </p:cNvGrpSpPr>
            <p:nvPr/>
          </p:nvGrpSpPr>
          <p:grpSpPr bwMode="auto">
            <a:xfrm>
              <a:off x="5977183" y="1845877"/>
              <a:ext cx="1834914" cy="791711"/>
              <a:chOff x="104" y="664"/>
              <a:chExt cx="858" cy="463"/>
            </a:xfrm>
          </p:grpSpPr>
          <p:sp>
            <p:nvSpPr>
              <p:cNvPr id="58" name="Rectangle 65"/>
              <p:cNvSpPr>
                <a:spLocks noChangeArrowheads="1"/>
              </p:cNvSpPr>
              <p:nvPr/>
            </p:nvSpPr>
            <p:spPr bwMode="auto">
              <a:xfrm>
                <a:off x="104" y="664"/>
                <a:ext cx="858" cy="414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59" name="Rectangle 66"/>
              <p:cNvSpPr>
                <a:spLocks noChangeArrowheads="1"/>
              </p:cNvSpPr>
              <p:nvPr/>
            </p:nvSpPr>
            <p:spPr bwMode="auto">
              <a:xfrm>
                <a:off x="104" y="664"/>
                <a:ext cx="858" cy="463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15875" cap="rnd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sp>
          <p:nvSpPr>
            <p:cNvPr id="29809" name="Rectangle 71"/>
            <p:cNvSpPr>
              <a:spLocks noChangeArrowheads="1"/>
            </p:cNvSpPr>
            <p:nvPr/>
          </p:nvSpPr>
          <p:spPr bwMode="auto">
            <a:xfrm>
              <a:off x="6121668" y="1947378"/>
              <a:ext cx="1494067" cy="221599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Fuel Testing/Approval</a:t>
              </a:r>
            </a:p>
          </p:txBody>
        </p:sp>
        <p:sp>
          <p:nvSpPr>
            <p:cNvPr id="29810" name="TextBox 62"/>
            <p:cNvSpPr txBox="1">
              <a:spLocks noChangeArrowheads="1"/>
            </p:cNvSpPr>
            <p:nvPr/>
          </p:nvSpPr>
          <p:spPr bwMode="auto">
            <a:xfrm>
              <a:off x="5988667" y="2150575"/>
              <a:ext cx="979639" cy="5334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Times"/>
                </a:rPr>
                <a:t>Fuel Performance</a:t>
              </a:r>
            </a:p>
          </p:txBody>
        </p:sp>
        <p:sp>
          <p:nvSpPr>
            <p:cNvPr id="29811" name="TextBox 63"/>
            <p:cNvSpPr txBox="1">
              <a:spLocks noChangeArrowheads="1"/>
            </p:cNvSpPr>
            <p:nvPr/>
          </p:nvSpPr>
          <p:spPr bwMode="auto">
            <a:xfrm>
              <a:off x="6917128" y="2150579"/>
              <a:ext cx="979639" cy="53348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Times"/>
                </a:rPr>
                <a:t>Environment </a:t>
              </a:r>
              <a:r>
                <a:rPr lang="en-US" sz="1000" dirty="0" err="1" smtClean="0">
                  <a:solidFill>
                    <a:srgbClr val="000000"/>
                  </a:solidFill>
                  <a:latin typeface="Times"/>
                </a:rPr>
                <a:t>Assmt</a:t>
              </a:r>
              <a:endParaRPr lang="en-US" sz="1000" dirty="0" smtClean="0">
                <a:solidFill>
                  <a:srgbClr val="000000"/>
                </a:solidFill>
                <a:latin typeface="Times"/>
              </a:endParaRPr>
            </a:p>
          </p:txBody>
        </p:sp>
        <p:cxnSp>
          <p:nvCxnSpPr>
            <p:cNvPr id="66" name="Straight Connector 65"/>
            <p:cNvCxnSpPr>
              <a:cxnSpLocks noChangeShapeType="1"/>
            </p:cNvCxnSpPr>
            <p:nvPr/>
          </p:nvCxnSpPr>
          <p:spPr bwMode="auto">
            <a:xfrm rot="5400000">
              <a:off x="6756794" y="2369651"/>
              <a:ext cx="354011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9" name="Straight Arrow Connector 78"/>
          <p:cNvCxnSpPr/>
          <p:nvPr/>
        </p:nvCxnSpPr>
        <p:spPr>
          <a:xfrm flipV="1">
            <a:off x="2749550" y="1221581"/>
            <a:ext cx="190500" cy="119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1574800" y="1222773"/>
            <a:ext cx="177800" cy="11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3754438" y="1222772"/>
            <a:ext cx="252412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650" name="Picture 13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525" y="742950"/>
            <a:ext cx="833438" cy="63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70"/>
          <p:cNvGrpSpPr>
            <a:grpSpLocks/>
          </p:cNvGrpSpPr>
          <p:nvPr/>
        </p:nvGrpSpPr>
        <p:grpSpPr bwMode="auto">
          <a:xfrm>
            <a:off x="8058150" y="1520429"/>
            <a:ext cx="990600" cy="448865"/>
            <a:chOff x="3337307" y="821885"/>
            <a:chExt cx="991659" cy="598486"/>
          </a:xfrm>
        </p:grpSpPr>
        <p:grpSp>
          <p:nvGrpSpPr>
            <p:cNvPr id="14" name="Group 64"/>
            <p:cNvGrpSpPr>
              <a:grpSpLocks/>
            </p:cNvGrpSpPr>
            <p:nvPr/>
          </p:nvGrpSpPr>
          <p:grpSpPr bwMode="auto">
            <a:xfrm>
              <a:off x="3337307" y="821885"/>
              <a:ext cx="991659" cy="598486"/>
              <a:chOff x="104" y="728"/>
              <a:chExt cx="858" cy="350"/>
            </a:xfrm>
          </p:grpSpPr>
          <p:sp>
            <p:nvSpPr>
              <p:cNvPr id="68" name="Rectangle 65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69" name="Rectangle 66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15875" cap="rnd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sp>
          <p:nvSpPr>
            <p:cNvPr id="62" name="Rectangle 67"/>
            <p:cNvSpPr>
              <a:spLocks noChangeArrowheads="1"/>
            </p:cNvSpPr>
            <p:nvPr/>
          </p:nvSpPr>
          <p:spPr bwMode="auto">
            <a:xfrm>
              <a:off x="3466032" y="945710"/>
              <a:ext cx="800955" cy="44319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End User/ Buyer</a:t>
              </a:r>
            </a:p>
          </p:txBody>
        </p:sp>
      </p:grpSp>
      <p:grpSp>
        <p:nvGrpSpPr>
          <p:cNvPr id="15" name="Group 70"/>
          <p:cNvGrpSpPr>
            <a:grpSpLocks/>
          </p:cNvGrpSpPr>
          <p:nvPr/>
        </p:nvGrpSpPr>
        <p:grpSpPr bwMode="auto">
          <a:xfrm>
            <a:off x="6999288" y="1519238"/>
            <a:ext cx="990600" cy="448866"/>
            <a:chOff x="3337307" y="821885"/>
            <a:chExt cx="991659" cy="598486"/>
          </a:xfrm>
        </p:grpSpPr>
        <p:grpSp>
          <p:nvGrpSpPr>
            <p:cNvPr id="16" name="Group 64"/>
            <p:cNvGrpSpPr>
              <a:grpSpLocks/>
            </p:cNvGrpSpPr>
            <p:nvPr/>
          </p:nvGrpSpPr>
          <p:grpSpPr bwMode="auto">
            <a:xfrm>
              <a:off x="3337307" y="821885"/>
              <a:ext cx="991659" cy="598486"/>
              <a:chOff x="104" y="728"/>
              <a:chExt cx="858" cy="350"/>
            </a:xfrm>
          </p:grpSpPr>
          <p:sp>
            <p:nvSpPr>
              <p:cNvPr id="86" name="Rectangle 65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87" name="Rectangle 66"/>
              <p:cNvSpPr>
                <a:spLocks noChangeArrowheads="1"/>
              </p:cNvSpPr>
              <p:nvPr/>
            </p:nvSpPr>
            <p:spPr bwMode="auto">
              <a:xfrm>
                <a:off x="104" y="728"/>
                <a:ext cx="858" cy="350"/>
              </a:xfrm>
              <a:prstGeom prst="rect">
                <a:avLst/>
              </a:prstGeom>
              <a:gradFill rotWithShape="1">
                <a:gsLst>
                  <a:gs pos="0">
                    <a:srgbClr val="FDF69B"/>
                  </a:gs>
                  <a:gs pos="50000">
                    <a:srgbClr val="FFFDB7"/>
                  </a:gs>
                  <a:gs pos="100000">
                    <a:srgbClr val="FDF69B"/>
                  </a:gs>
                </a:gsLst>
                <a:lin ang="2700000" scaled="1"/>
              </a:gradFill>
              <a:ln w="15875" cap="rnd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3437426" y="956823"/>
              <a:ext cx="800955" cy="44319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200" dirty="0">
                  <a:solidFill>
                    <a:srgbClr val="000000"/>
                  </a:solidFill>
                  <a:ea typeface="ヒラギノ角ゴ Pro W6" charset="-128"/>
                </a:rPr>
                <a:t>Enable Production</a:t>
              </a:r>
            </a:p>
          </p:txBody>
        </p:sp>
      </p:grpSp>
      <p:pic>
        <p:nvPicPr>
          <p:cNvPr id="23653" name="Picture 5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742950"/>
            <a:ext cx="927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Straight Arrow Connector 93"/>
          <p:cNvCxnSpPr/>
          <p:nvPr/>
        </p:nvCxnSpPr>
        <p:spPr>
          <a:xfrm>
            <a:off x="6518276" y="1226344"/>
            <a:ext cx="454025" cy="23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7889875" y="1243013"/>
            <a:ext cx="190500" cy="119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656" name="Picture 5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488" y="742950"/>
            <a:ext cx="9271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0" name="Straight Arrow Connector 99"/>
          <p:cNvCxnSpPr/>
          <p:nvPr/>
        </p:nvCxnSpPr>
        <p:spPr>
          <a:xfrm>
            <a:off x="4997451" y="1240632"/>
            <a:ext cx="454025" cy="238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7575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806421" y="514350"/>
            <a:ext cx="7599446" cy="1600713"/>
            <a:chOff x="290503" y="1074943"/>
            <a:chExt cx="8595349" cy="2310032"/>
          </a:xfrm>
        </p:grpSpPr>
        <p:sp>
          <p:nvSpPr>
            <p:cNvPr id="81" name="Rectangle 80"/>
            <p:cNvSpPr/>
            <p:nvPr/>
          </p:nvSpPr>
          <p:spPr>
            <a:xfrm>
              <a:off x="290503" y="1298876"/>
              <a:ext cx="8595349" cy="185339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grpSp>
          <p:nvGrpSpPr>
            <p:cNvPr id="3" name="Group 82"/>
            <p:cNvGrpSpPr/>
            <p:nvPr/>
          </p:nvGrpSpPr>
          <p:grpSpPr>
            <a:xfrm>
              <a:off x="4837104" y="2374378"/>
              <a:ext cx="1867103" cy="777895"/>
              <a:chOff x="5080000" y="2374378"/>
              <a:chExt cx="1867103" cy="777895"/>
            </a:xfrm>
            <a:solidFill>
              <a:srgbClr val="FFFF99"/>
            </a:solidFill>
          </p:grpSpPr>
          <p:sp>
            <p:nvSpPr>
              <p:cNvPr id="142" name="Rectangle 65"/>
              <p:cNvSpPr>
                <a:spLocks noChangeArrowheads="1"/>
              </p:cNvSpPr>
              <p:nvPr/>
            </p:nvSpPr>
            <p:spPr bwMode="auto">
              <a:xfrm>
                <a:off x="5080000" y="2374379"/>
                <a:ext cx="1834631" cy="59848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  <p:sp>
            <p:nvSpPr>
              <p:cNvPr id="143" name="Rectangle 66"/>
              <p:cNvSpPr>
                <a:spLocks noChangeArrowheads="1"/>
              </p:cNvSpPr>
              <p:nvPr/>
            </p:nvSpPr>
            <p:spPr bwMode="auto">
              <a:xfrm>
                <a:off x="5112472" y="2374378"/>
                <a:ext cx="1834631" cy="777895"/>
              </a:xfrm>
              <a:prstGeom prst="rect">
                <a:avLst/>
              </a:prstGeom>
              <a:grpFill/>
              <a:ln w="15875" cap="rnd">
                <a:solidFill>
                  <a:srgbClr val="000000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charset="0"/>
                  <a:ea typeface="ヒラギノ角ゴ Pro W6" charset="-128"/>
                  <a:cs typeface="ヒラギノ角ゴ Pro W6" charset="-128"/>
                </a:endParaRPr>
              </a:p>
            </p:txBody>
          </p:sp>
        </p:grpSp>
        <p:grpSp>
          <p:nvGrpSpPr>
            <p:cNvPr id="4" name="Group 83"/>
            <p:cNvGrpSpPr>
              <a:grpSpLocks/>
            </p:cNvGrpSpPr>
            <p:nvPr/>
          </p:nvGrpSpPr>
          <p:grpSpPr bwMode="auto">
            <a:xfrm>
              <a:off x="374642" y="1074943"/>
              <a:ext cx="8431212" cy="2310032"/>
              <a:chOff x="617538" y="1074943"/>
              <a:chExt cx="8431212" cy="2310032"/>
            </a:xfrm>
          </p:grpSpPr>
          <p:pic>
            <p:nvPicPr>
              <p:cNvPr id="13369" name="Picture 5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59738" y="1437754"/>
                <a:ext cx="927100" cy="7953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70" name="Picture 5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8950" y="1399654"/>
                <a:ext cx="990600" cy="849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71" name="Picture 5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7538" y="1399654"/>
                <a:ext cx="963612" cy="849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72" name="Picture 5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05450" y="1426641"/>
                <a:ext cx="976313" cy="806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" name="Group 74"/>
              <p:cNvGrpSpPr>
                <a:grpSpLocks/>
              </p:cNvGrpSpPr>
              <p:nvPr/>
            </p:nvGrpSpPr>
            <p:grpSpPr bwMode="auto">
              <a:xfrm>
                <a:off x="617538" y="2366441"/>
                <a:ext cx="992187" cy="598493"/>
                <a:chOff x="820205" y="803803"/>
                <a:chExt cx="991659" cy="598491"/>
              </a:xfrm>
            </p:grpSpPr>
            <p:grpSp>
              <p:nvGrpSpPr>
                <p:cNvPr id="6" name="Group 64"/>
                <p:cNvGrpSpPr>
                  <a:grpSpLocks/>
                </p:cNvGrpSpPr>
                <p:nvPr/>
              </p:nvGrpSpPr>
              <p:grpSpPr bwMode="auto">
                <a:xfrm>
                  <a:off x="820205" y="803803"/>
                  <a:ext cx="991659" cy="598486"/>
                  <a:chOff x="104" y="728"/>
                  <a:chExt cx="858" cy="350"/>
                </a:xfrm>
              </p:grpSpPr>
              <p:sp>
                <p:nvSpPr>
                  <p:cNvPr id="14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14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139" name="Rectangle 16"/>
                <p:cNvSpPr>
                  <a:spLocks noChangeArrowheads="1"/>
                </p:cNvSpPr>
                <p:nvPr/>
              </p:nvSpPr>
              <p:spPr bwMode="auto">
                <a:xfrm>
                  <a:off x="943940" y="922602"/>
                  <a:ext cx="764710" cy="4796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 lIns="0" tIns="0" rIns="0" bIns="0">
                  <a:spAutoFit/>
                </a:bodyPr>
                <a:lstStyle/>
                <a:p>
                  <a:pPr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Feedstock</a:t>
                  </a:r>
                  <a:b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Production</a:t>
                  </a:r>
                </a:p>
              </p:txBody>
            </p:sp>
          </p:grpSp>
          <p:grpSp>
            <p:nvGrpSpPr>
              <p:cNvPr id="7" name="Group 73"/>
              <p:cNvGrpSpPr>
                <a:grpSpLocks/>
              </p:cNvGrpSpPr>
              <p:nvPr/>
            </p:nvGrpSpPr>
            <p:grpSpPr bwMode="auto">
              <a:xfrm>
                <a:off x="1758950" y="2366441"/>
                <a:ext cx="992188" cy="598488"/>
                <a:chOff x="2051575" y="841666"/>
                <a:chExt cx="991659" cy="598486"/>
              </a:xfrm>
            </p:grpSpPr>
            <p:grpSp>
              <p:nvGrpSpPr>
                <p:cNvPr id="8" name="Group 64"/>
                <p:cNvGrpSpPr>
                  <a:grpSpLocks/>
                </p:cNvGrpSpPr>
                <p:nvPr/>
              </p:nvGrpSpPr>
              <p:grpSpPr bwMode="auto">
                <a:xfrm>
                  <a:off x="2051575" y="841666"/>
                  <a:ext cx="991659" cy="598486"/>
                  <a:chOff x="104" y="728"/>
                  <a:chExt cx="858" cy="350"/>
                </a:xfrm>
              </p:grpSpPr>
              <p:sp>
                <p:nvSpPr>
                  <p:cNvPr id="136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137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135" name="Rectangle 63"/>
                <p:cNvSpPr>
                  <a:spLocks noChangeArrowheads="1"/>
                </p:cNvSpPr>
                <p:nvPr/>
              </p:nvSpPr>
              <p:spPr bwMode="auto">
                <a:xfrm>
                  <a:off x="2205749" y="957289"/>
                  <a:ext cx="706722" cy="4796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Feedstock</a:t>
                  </a:r>
                  <a:b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Logistics</a:t>
                  </a:r>
                </a:p>
              </p:txBody>
            </p:sp>
          </p:grpSp>
          <p:grpSp>
            <p:nvGrpSpPr>
              <p:cNvPr id="10" name="Group 70"/>
              <p:cNvGrpSpPr>
                <a:grpSpLocks/>
              </p:cNvGrpSpPr>
              <p:nvPr/>
            </p:nvGrpSpPr>
            <p:grpSpPr bwMode="auto">
              <a:xfrm>
                <a:off x="2846388" y="2366441"/>
                <a:ext cx="990600" cy="614375"/>
                <a:chOff x="3337307" y="821885"/>
                <a:chExt cx="991659" cy="614373"/>
              </a:xfrm>
            </p:grpSpPr>
            <p:grpSp>
              <p:nvGrpSpPr>
                <p:cNvPr id="11" name="Group 64"/>
                <p:cNvGrpSpPr>
                  <a:grpSpLocks/>
                </p:cNvGrpSpPr>
                <p:nvPr/>
              </p:nvGrpSpPr>
              <p:grpSpPr bwMode="auto">
                <a:xfrm>
                  <a:off x="3337307" y="821885"/>
                  <a:ext cx="991659" cy="598486"/>
                  <a:chOff x="104" y="728"/>
                  <a:chExt cx="858" cy="350"/>
                </a:xfrm>
              </p:grpSpPr>
              <p:sp>
                <p:nvSpPr>
                  <p:cNvPr id="132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133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4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131" name="Rectangle 67"/>
                <p:cNvSpPr>
                  <a:spLocks noChangeArrowheads="1"/>
                </p:cNvSpPr>
                <p:nvPr/>
              </p:nvSpPr>
              <p:spPr bwMode="auto">
                <a:xfrm>
                  <a:off x="3417289" y="956566"/>
                  <a:ext cx="804052" cy="4796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none" lIns="0" tIns="0" rIns="0" bIns="0">
                  <a:spAutoFit/>
                </a:bodyPr>
                <a:lstStyle/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Fuel</a:t>
                  </a:r>
                  <a:b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</a:b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Conversion</a:t>
                  </a:r>
                </a:p>
              </p:txBody>
            </p:sp>
          </p:grpSp>
          <p:grpSp>
            <p:nvGrpSpPr>
              <p:cNvPr id="12" name="Group 69"/>
              <p:cNvGrpSpPr>
                <a:grpSpLocks/>
              </p:cNvGrpSpPr>
              <p:nvPr/>
            </p:nvGrpSpPr>
            <p:grpSpPr bwMode="auto">
              <a:xfrm>
                <a:off x="3881943" y="2376442"/>
                <a:ext cx="1303191" cy="1008533"/>
                <a:chOff x="4397537" y="849360"/>
                <a:chExt cx="1267463" cy="1008876"/>
              </a:xfrm>
            </p:grpSpPr>
            <p:grpSp>
              <p:nvGrpSpPr>
                <p:cNvPr id="13" name="Group 64"/>
                <p:cNvGrpSpPr>
                  <a:grpSpLocks/>
                </p:cNvGrpSpPr>
                <p:nvPr/>
              </p:nvGrpSpPr>
              <p:grpSpPr bwMode="auto">
                <a:xfrm>
                  <a:off x="4458795" y="849360"/>
                  <a:ext cx="1103769" cy="1008876"/>
                  <a:chOff x="102" y="727"/>
                  <a:chExt cx="955" cy="590"/>
                </a:xfrm>
              </p:grpSpPr>
              <p:sp>
                <p:nvSpPr>
                  <p:cNvPr id="128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2" y="727"/>
                    <a:ext cx="860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129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3" y="727"/>
                    <a:ext cx="954" cy="59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127" name="TextBox 45"/>
                <p:cNvSpPr txBox="1">
                  <a:spLocks noChangeArrowheads="1"/>
                </p:cNvSpPr>
                <p:nvPr/>
              </p:nvSpPr>
              <p:spPr bwMode="auto">
                <a:xfrm>
                  <a:off x="4397537" y="924441"/>
                  <a:ext cx="1267463" cy="933053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200" dirty="0" smtClean="0">
                      <a:solidFill>
                        <a:srgbClr val="000000"/>
                      </a:solidFill>
                      <a:latin typeface="Times"/>
                      <a:cs typeface="Arial" charset="0"/>
                    </a:rPr>
                    <a:t>Conversion Process Scale-up/Integration</a:t>
                  </a:r>
                </a:p>
              </p:txBody>
            </p:sp>
          </p:grpSp>
          <p:grpSp>
            <p:nvGrpSpPr>
              <p:cNvPr id="14" name="Group 100"/>
              <p:cNvGrpSpPr>
                <a:grpSpLocks/>
              </p:cNvGrpSpPr>
              <p:nvPr/>
            </p:nvGrpSpPr>
            <p:grpSpPr bwMode="auto">
              <a:xfrm>
                <a:off x="5150920" y="2424890"/>
                <a:ext cx="1709999" cy="690796"/>
                <a:chOff x="5150920" y="2424890"/>
                <a:chExt cx="1709999" cy="690796"/>
              </a:xfrm>
            </p:grpSpPr>
            <p:sp>
              <p:nvSpPr>
                <p:cNvPr id="122" name="Rectangle 71"/>
                <p:cNvSpPr>
                  <a:spLocks noChangeArrowheads="1"/>
                </p:cNvSpPr>
                <p:nvPr/>
              </p:nvSpPr>
              <p:spPr bwMode="auto">
                <a:xfrm>
                  <a:off x="5150920" y="2424890"/>
                  <a:ext cx="1709999" cy="239846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square" lIns="0" tIns="0" rIns="0" bIns="0">
                  <a:spAutoFit/>
                </a:bodyPr>
                <a:lstStyle/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200" dirty="0" smtClean="0">
                      <a:solidFill>
                        <a:srgbClr val="000000"/>
                      </a:solidFill>
                      <a:ea typeface="ヒラギノ角ゴ Pro W6" charset="-128"/>
                    </a:rPr>
                    <a:t>Fuel Testing/Approval</a:t>
                  </a:r>
                  <a:endParaRPr lang="en-US" sz="1200" dirty="0">
                    <a:solidFill>
                      <a:srgbClr val="000000"/>
                    </a:solidFill>
                    <a:ea typeface="ヒラギノ角ゴ Pro W6" charset="-128"/>
                  </a:endParaRPr>
                </a:p>
              </p:txBody>
            </p:sp>
            <p:sp>
              <p:nvSpPr>
                <p:cNvPr id="124" name="TextBox 63"/>
                <p:cNvSpPr txBox="1">
                  <a:spLocks noChangeArrowheads="1"/>
                </p:cNvSpPr>
                <p:nvPr/>
              </p:nvSpPr>
              <p:spPr bwMode="auto">
                <a:xfrm>
                  <a:off x="6050593" y="2627111"/>
                  <a:ext cx="810326" cy="488575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squar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 eaLnBrk="0" hangingPunct="0"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800" dirty="0" smtClean="0">
                      <a:solidFill>
                        <a:srgbClr val="000000"/>
                      </a:solidFill>
                      <a:latin typeface="Times"/>
                    </a:rPr>
                    <a:t>Environment </a:t>
                  </a:r>
                  <a:r>
                    <a:rPr lang="en-US" sz="800" dirty="0" err="1" smtClean="0">
                      <a:solidFill>
                        <a:srgbClr val="000000"/>
                      </a:solidFill>
                      <a:latin typeface="Times"/>
                    </a:rPr>
                    <a:t>Assmt</a:t>
                  </a:r>
                  <a:endParaRPr lang="en-US" sz="800" dirty="0" smtClean="0">
                    <a:solidFill>
                      <a:srgbClr val="000000"/>
                    </a:solidFill>
                    <a:latin typeface="Times"/>
                  </a:endParaRPr>
                </a:p>
              </p:txBody>
            </p:sp>
            <p:cxnSp>
              <p:nvCxnSpPr>
                <p:cNvPr id="125" name="Straight Connector 12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5861944" y="2876459"/>
                  <a:ext cx="354164" cy="15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7999"/>
                    </a:srgbClr>
                  </a:outerShdw>
                </a:effectLst>
              </p:spPr>
            </p:cxnSp>
          </p:grpSp>
          <p:cxnSp>
            <p:nvCxnSpPr>
              <p:cNvPr id="102" name="Straight Arrow Connector 101"/>
              <p:cNvCxnSpPr/>
              <p:nvPr/>
            </p:nvCxnSpPr>
            <p:spPr>
              <a:xfrm flipV="1">
                <a:off x="2749301" y="1822973"/>
                <a:ext cx="190479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>
              <a:xfrm>
                <a:off x="1574683" y="1824561"/>
                <a:ext cx="177780" cy="158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/>
              <p:cNvCxnSpPr/>
              <p:nvPr/>
            </p:nvCxnSpPr>
            <p:spPr>
              <a:xfrm>
                <a:off x="3754076" y="1824561"/>
                <a:ext cx="252384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81" name="Picture 13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30525" y="1399654"/>
                <a:ext cx="833438" cy="8524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5" name="Group 70"/>
              <p:cNvGrpSpPr>
                <a:grpSpLocks/>
              </p:cNvGrpSpPr>
              <p:nvPr/>
            </p:nvGrpSpPr>
            <p:grpSpPr bwMode="auto">
              <a:xfrm>
                <a:off x="8058150" y="2387079"/>
                <a:ext cx="990600" cy="603265"/>
                <a:chOff x="3337307" y="821885"/>
                <a:chExt cx="991659" cy="603264"/>
              </a:xfrm>
            </p:grpSpPr>
            <p:grpSp>
              <p:nvGrpSpPr>
                <p:cNvPr id="16" name="Group 64"/>
                <p:cNvGrpSpPr>
                  <a:grpSpLocks/>
                </p:cNvGrpSpPr>
                <p:nvPr/>
              </p:nvGrpSpPr>
              <p:grpSpPr bwMode="auto">
                <a:xfrm>
                  <a:off x="3337307" y="821885"/>
                  <a:ext cx="991659" cy="598486"/>
                  <a:chOff x="104" y="728"/>
                  <a:chExt cx="858" cy="350"/>
                </a:xfrm>
              </p:grpSpPr>
              <p:sp>
                <p:nvSpPr>
                  <p:cNvPr id="120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6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121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6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119" name="Rectangle 67"/>
                <p:cNvSpPr>
                  <a:spLocks noChangeArrowheads="1"/>
                </p:cNvSpPr>
                <p:nvPr/>
              </p:nvSpPr>
              <p:spPr bwMode="auto">
                <a:xfrm>
                  <a:off x="3466761" y="945457"/>
                  <a:ext cx="800866" cy="4796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lIns="0" tIns="0" rIns="0" bIns="0">
                  <a:spAutoFit/>
                </a:bodyPr>
                <a:lstStyle/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End User/ Buyer</a:t>
                  </a:r>
                </a:p>
              </p:txBody>
            </p:sp>
          </p:grpSp>
          <p:grpSp>
            <p:nvGrpSpPr>
              <p:cNvPr id="17" name="Group 70"/>
              <p:cNvGrpSpPr>
                <a:grpSpLocks/>
              </p:cNvGrpSpPr>
              <p:nvPr/>
            </p:nvGrpSpPr>
            <p:grpSpPr bwMode="auto">
              <a:xfrm>
                <a:off x="6999288" y="2385491"/>
                <a:ext cx="990600" cy="614384"/>
                <a:chOff x="3337307" y="821885"/>
                <a:chExt cx="991659" cy="614382"/>
              </a:xfrm>
            </p:grpSpPr>
            <p:grpSp>
              <p:nvGrpSpPr>
                <p:cNvPr id="18" name="Group 64"/>
                <p:cNvGrpSpPr>
                  <a:grpSpLocks/>
                </p:cNvGrpSpPr>
                <p:nvPr/>
              </p:nvGrpSpPr>
              <p:grpSpPr bwMode="auto">
                <a:xfrm>
                  <a:off x="3337307" y="821885"/>
                  <a:ext cx="991659" cy="598486"/>
                  <a:chOff x="104" y="728"/>
                  <a:chExt cx="858" cy="350"/>
                </a:xfrm>
              </p:grpSpPr>
              <p:sp>
                <p:nvSpPr>
                  <p:cNvPr id="116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106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9525">
                    <a:noFill/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  <p:sp>
                <p:nvSpPr>
                  <p:cNvPr id="117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106" y="728"/>
                    <a:ext cx="858" cy="350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FDF69B"/>
                      </a:gs>
                      <a:gs pos="50000">
                        <a:srgbClr val="FFFDB7"/>
                      </a:gs>
                      <a:gs pos="100000">
                        <a:srgbClr val="FDF69B"/>
                      </a:gs>
                    </a:gsLst>
                    <a:lin ang="2700000" scaled="1"/>
                  </a:gradFill>
                  <a:ln w="15875" cap="rnd">
                    <a:solidFill>
                      <a:srgbClr val="000000"/>
                    </a:solidFill>
                    <a:miter lim="800000"/>
                    <a:headEnd/>
                    <a:tailEnd/>
                  </a:ln>
                  <a:effectLst>
                    <a:outerShdw blurRad="63500" dist="107763" dir="2700000" algn="ctr" rotWithShape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200">
                      <a:solidFill>
                        <a:prstClr val="black"/>
                      </a:solidFill>
                      <a:latin typeface="Arial" charset="0"/>
                      <a:ea typeface="ヒラギノ角ゴ Pro W6" charset="-128"/>
                      <a:cs typeface="ヒラギノ角ゴ Pro W6" charset="-128"/>
                    </a:endParaRPr>
                  </a:p>
                </p:txBody>
              </p:sp>
            </p:grpSp>
            <p:sp>
              <p:nvSpPr>
                <p:cNvPr id="115" name="Rectangle 67"/>
                <p:cNvSpPr>
                  <a:spLocks noChangeArrowheads="1"/>
                </p:cNvSpPr>
                <p:nvPr/>
              </p:nvSpPr>
              <p:spPr bwMode="auto">
                <a:xfrm>
                  <a:off x="3439866" y="956575"/>
                  <a:ext cx="799277" cy="479692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lIns="0" tIns="0" rIns="0" bIns="0">
                  <a:spAutoFit/>
                </a:bodyPr>
                <a:lstStyle/>
                <a:p>
                  <a:pPr algn="ctr" eaLnBrk="0" fontAlgn="base" hangingPunct="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r>
                    <a:rPr lang="en-US" sz="1200" dirty="0">
                      <a:solidFill>
                        <a:srgbClr val="000000"/>
                      </a:solidFill>
                      <a:ea typeface="ヒラギノ角ゴ Pro W6" charset="-128"/>
                    </a:rPr>
                    <a:t>Enable Production</a:t>
                  </a:r>
                </a:p>
              </p:txBody>
            </p:sp>
          </p:grpSp>
          <p:pic>
            <p:nvPicPr>
              <p:cNvPr id="13384" name="Picture 5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72300" y="1439341"/>
                <a:ext cx="927100" cy="78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09" name="Straight Arrow Connector 108"/>
              <p:cNvCxnSpPr/>
              <p:nvPr/>
            </p:nvCxnSpPr>
            <p:spPr>
              <a:xfrm>
                <a:off x="6519191" y="1829326"/>
                <a:ext cx="453974" cy="317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 flipV="1">
                <a:off x="7890637" y="1851560"/>
                <a:ext cx="190479" cy="1588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387" name="Picture 54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7488" y="1439341"/>
                <a:ext cx="927100" cy="78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2" name="Straight Arrow Connector 111"/>
              <p:cNvCxnSpPr/>
              <p:nvPr/>
            </p:nvCxnSpPr>
            <p:spPr>
              <a:xfrm>
                <a:off x="4998536" y="1848384"/>
                <a:ext cx="453974" cy="3176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89" name="TextBox 112"/>
              <p:cNvSpPr txBox="1">
                <a:spLocks noChangeArrowheads="1"/>
              </p:cNvSpPr>
              <p:nvPr/>
            </p:nvSpPr>
            <p:spPr bwMode="auto">
              <a:xfrm>
                <a:off x="1605009" y="1074943"/>
                <a:ext cx="208940" cy="444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sz="1400">
                  <a:solidFill>
                    <a:srgbClr val="1F497D"/>
                  </a:solidFill>
                  <a:latin typeface="Calibri" pitchFamily="34" charset="0"/>
                </a:endParaRPr>
              </a:p>
            </p:txBody>
          </p:sp>
        </p:grp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30528"/>
              </p:ext>
            </p:extLst>
          </p:nvPr>
        </p:nvGraphicFramePr>
        <p:xfrm>
          <a:off x="221206" y="2251973"/>
          <a:ext cx="8149585" cy="525490"/>
        </p:xfrm>
        <a:graphic>
          <a:graphicData uri="http://schemas.openxmlformats.org/drawingml/2006/table">
            <a:tbl>
              <a:tblPr/>
              <a:tblGrid>
                <a:gridCol w="588921"/>
                <a:gridCol w="960196"/>
                <a:gridCol w="977269"/>
                <a:gridCol w="1004296"/>
                <a:gridCol w="1008562"/>
                <a:gridCol w="917522"/>
                <a:gridCol w="823636"/>
                <a:gridCol w="947394"/>
                <a:gridCol w="921789"/>
              </a:tblGrid>
              <a:tr h="5254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USDA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marT="34141" marB="34141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AB5E4"/>
                        </a:gs>
                        <a:gs pos="8000">
                          <a:srgbClr val="C2D1ED"/>
                        </a:gs>
                        <a:gs pos="100000">
                          <a:srgbClr val="E1E8F5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91438" marR="91438" marT="34141" marB="341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109538" marR="0" lvl="0" indent="-109538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0"/>
                        <a:buChar char="ü"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</a:txBody>
                  <a:tcPr marL="91438" marR="91438" marT="34293" marB="3429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---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F7F7F"/>
                          </a:solidFill>
                          <a:effectLst/>
                          <a:latin typeface="Calibri" pitchFamily="34" charset="0"/>
                          <a:ea typeface="ＭＳ Ｐゴシック" charset="-128"/>
                          <a:cs typeface="ＭＳ Ｐゴシック" charset="-128"/>
                        </a:rPr>
                        <a:t> 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7F7F7F"/>
                        </a:solidFill>
                        <a:effectLst/>
                        <a:latin typeface="Calibri" pitchFamily="34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34145" marB="3414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4EBF4"/>
                    </a:solidFill>
                  </a:tcPr>
                </a:tc>
              </a:tr>
            </a:tbl>
          </a:graphicData>
        </a:graphic>
      </p:graphicFrame>
      <p:sp>
        <p:nvSpPr>
          <p:cNvPr id="21596" name="Title 1"/>
          <p:cNvSpPr txBox="1">
            <a:spLocks/>
          </p:cNvSpPr>
          <p:nvPr/>
        </p:nvSpPr>
        <p:spPr bwMode="auto">
          <a:xfrm>
            <a:off x="454832" y="166279"/>
            <a:ext cx="8302624" cy="62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USDA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Areas of Focus in Alternative Fuels - Summary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04801" y="3341034"/>
            <a:ext cx="70769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indent="-230188" eaLnBrk="0" fontAlgn="base" hangingPunct="0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Develop sustainable feedstock production systems and reduce supply chain transaction costs</a:t>
            </a:r>
          </a:p>
          <a:p>
            <a:pPr marL="230188" indent="-230188" eaLnBrk="0" fontAlgn="base" hangingPunct="0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Assess environmental and social impacts of biofuel deployment</a:t>
            </a:r>
          </a:p>
          <a:p>
            <a:pPr marL="230188" indent="-230188" eaLnBrk="0" fontAlgn="base" hangingPunct="0">
              <a:spcBef>
                <a:spcPct val="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Help enable commercial feedstock and biofuel production</a:t>
            </a:r>
          </a:p>
        </p:txBody>
      </p:sp>
      <p:sp>
        <p:nvSpPr>
          <p:cNvPr id="13342" name="Slide Number Placeholder 37"/>
          <p:cNvSpPr txBox="1">
            <a:spLocks noGrp="1"/>
          </p:cNvSpPr>
          <p:nvPr/>
        </p:nvSpPr>
        <p:spPr bwMode="auto">
          <a:xfrm>
            <a:off x="8612189" y="4864894"/>
            <a:ext cx="517525" cy="27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7110DB4-B990-4945-A4DE-E1BE0F4DCDCA}" type="slidenum">
              <a:rPr lang="en-US" sz="9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900">
              <a:solidFill>
                <a:srgbClr val="000000"/>
              </a:solidFill>
            </a:endParaRPr>
          </a:p>
        </p:txBody>
      </p:sp>
      <p:sp>
        <p:nvSpPr>
          <p:cNvPr id="13343" name="TextBox 71"/>
          <p:cNvSpPr txBox="1">
            <a:spLocks noChangeArrowheads="1"/>
          </p:cNvSpPr>
          <p:nvPr/>
        </p:nvSpPr>
        <p:spPr bwMode="auto">
          <a:xfrm>
            <a:off x="327494" y="2971800"/>
            <a:ext cx="49247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High level description of </a:t>
            </a:r>
            <a:r>
              <a:rPr lang="en-US" sz="2000" b="1" dirty="0">
                <a:solidFill>
                  <a:srgbClr val="000000"/>
                </a:solidFill>
              </a:rPr>
              <a:t>a</a:t>
            </a:r>
            <a:r>
              <a:rPr lang="en-US" sz="2000" b="1" dirty="0" smtClean="0">
                <a:solidFill>
                  <a:srgbClr val="000000"/>
                </a:solidFill>
              </a:rPr>
              <a:t>gency effort: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20000" y="3468161"/>
            <a:ext cx="926124" cy="514350"/>
          </a:xfrm>
          <a:prstGeom prst="rect">
            <a:avLst/>
          </a:prstGeom>
        </p:spPr>
      </p:pic>
      <p:sp>
        <p:nvSpPr>
          <p:cNvPr id="63" name="TextBox 63"/>
          <p:cNvSpPr txBox="1">
            <a:spLocks noChangeArrowheads="1"/>
          </p:cNvSpPr>
          <p:nvPr/>
        </p:nvSpPr>
        <p:spPr bwMode="auto">
          <a:xfrm>
            <a:off x="4899582" y="1581150"/>
            <a:ext cx="716437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" dirty="0" smtClean="0">
                <a:solidFill>
                  <a:srgbClr val="000000"/>
                </a:solidFill>
                <a:latin typeface="Times"/>
              </a:rPr>
              <a:t>Fuel Performance</a:t>
            </a:r>
          </a:p>
        </p:txBody>
      </p:sp>
    </p:spTree>
    <p:extLst>
      <p:ext uri="{BB962C8B-B14F-4D97-AF65-F5344CB8AC3E}">
        <p14:creationId xmlns:p14="http://schemas.microsoft.com/office/powerpoint/2010/main" val="7372796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3265034205"/>
              </p:ext>
            </p:extLst>
          </p:nvPr>
        </p:nvGraphicFramePr>
        <p:xfrm>
          <a:off x="152400" y="133350"/>
          <a:ext cx="8839200" cy="4972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333500"/>
            <a:ext cx="1022838" cy="5524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-9525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000000"/>
                </a:solidFill>
              </a:rPr>
              <a:t>Path to Commercialization - Overview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5750"/>
            <a:ext cx="7772400" cy="857250"/>
          </a:xfrm>
        </p:spPr>
        <p:txBody>
          <a:bodyPr>
            <a:noAutofit/>
          </a:bodyPr>
          <a:lstStyle/>
          <a:p>
            <a:r>
              <a:rPr lang="en-US" sz="3600" dirty="0" smtClean="0"/>
              <a:t>Path to Commercialization with Example Partners + Funding Sources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7152571"/>
              </p:ext>
            </p:extLst>
          </p:nvPr>
        </p:nvGraphicFramePr>
        <p:xfrm>
          <a:off x="457200" y="1200151"/>
          <a:ext cx="8229600" cy="339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5214937" y="1314450"/>
            <a:ext cx="42863" cy="348615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57800" y="4408185"/>
            <a:ext cx="2971800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C00000"/>
                </a:solidFill>
              </a:rPr>
              <a:t>ZeaChem positioned to move into Commercial Scale-Up phase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9224419"/>
              </p:ext>
            </p:extLst>
          </p:nvPr>
        </p:nvGraphicFramePr>
        <p:xfrm>
          <a:off x="-533400" y="857250"/>
          <a:ext cx="8534400" cy="400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08309895"/>
              </p:ext>
            </p:extLst>
          </p:nvPr>
        </p:nvGraphicFramePr>
        <p:xfrm>
          <a:off x="6858000" y="1600200"/>
          <a:ext cx="2209800" cy="3143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Left Brace 9"/>
          <p:cNvSpPr/>
          <p:nvPr/>
        </p:nvSpPr>
        <p:spPr>
          <a:xfrm rot="8236984">
            <a:off x="4245172" y="1811468"/>
            <a:ext cx="817560" cy="928732"/>
          </a:xfrm>
          <a:prstGeom prst="lef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Left Brace 10"/>
          <p:cNvSpPr/>
          <p:nvPr/>
        </p:nvSpPr>
        <p:spPr>
          <a:xfrm rot="5400000">
            <a:off x="7664480" y="793721"/>
            <a:ext cx="520640" cy="2133600"/>
          </a:xfrm>
          <a:prstGeom prst="leftBrace">
            <a:avLst/>
          </a:prstGeom>
          <a:noFill/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651272"/>
          </a:xfrm>
        </p:spPr>
        <p:txBody>
          <a:bodyPr>
            <a:noAutofit/>
          </a:bodyPr>
          <a:lstStyle/>
          <a:p>
            <a:r>
              <a:rPr lang="en-US" sz="2400" dirty="0" smtClean="0"/>
              <a:t>Path to Commercialization – Critical Role of Loan Guarantees in Advanced Biofuels to Market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53000" y="1962150"/>
            <a:ext cx="1905000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9003 Guarantee ($198MM)  – Commercial Scale-Up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4200" y="971550"/>
            <a:ext cx="206169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B&amp;I and/or REAP/9007 Guarantee – Commercial Scale Replication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53000" y="1352550"/>
            <a:ext cx="1905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AHB $40MM, NARA $40MM, DOE $20MM, FAA $40MM over 10 years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000" y="895350"/>
            <a:ext cx="1905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</a:rPr>
              <a:t>ZeaChem Private Investment (~$200MM)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90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33350"/>
            <a:ext cx="7772400" cy="857250"/>
          </a:xfrm>
        </p:spPr>
        <p:txBody>
          <a:bodyPr/>
          <a:lstStyle/>
          <a:p>
            <a:r>
              <a:rPr lang="en-US" dirty="0" smtClean="0"/>
              <a:t>Take Off Recommendation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48928"/>
            <a:ext cx="8229600" cy="3394472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USDA Summit</a:t>
            </a:r>
            <a:r>
              <a:rPr lang="en-US" dirty="0"/>
              <a:t> </a:t>
            </a:r>
            <a:r>
              <a:rPr lang="en-US" dirty="0" smtClean="0"/>
              <a:t>to include:</a:t>
            </a:r>
          </a:p>
          <a:p>
            <a:pPr lvl="1"/>
            <a:r>
              <a:rPr lang="en-US" dirty="0" smtClean="0"/>
              <a:t>ARS Regional Centers</a:t>
            </a:r>
          </a:p>
          <a:p>
            <a:pPr lvl="1"/>
            <a:r>
              <a:rPr lang="en-US" dirty="0" smtClean="0"/>
              <a:t>FAA</a:t>
            </a:r>
          </a:p>
          <a:p>
            <a:pPr lvl="1"/>
            <a:r>
              <a:rPr lang="en-US" dirty="0" smtClean="0"/>
              <a:t>NIFA Advanced Hardwood Biofuels (AHB) + NW Advanced Renewable Alliance (NARA)</a:t>
            </a:r>
          </a:p>
          <a:p>
            <a:pPr lvl="1"/>
            <a:r>
              <a:rPr lang="en-US" dirty="0" smtClean="0"/>
              <a:t>FAA Center of Excellence</a:t>
            </a:r>
          </a:p>
          <a:p>
            <a:pPr lvl="1"/>
            <a:r>
              <a:rPr lang="en-US" dirty="0" smtClean="0"/>
              <a:t>DOT, VOLPE</a:t>
            </a:r>
          </a:p>
          <a:p>
            <a:pPr lvl="1"/>
            <a:r>
              <a:rPr lang="en-US" dirty="0" smtClean="0"/>
              <a:t>CAAFI</a:t>
            </a:r>
          </a:p>
          <a:p>
            <a:pPr lvl="1"/>
            <a:r>
              <a:rPr lang="en-US" dirty="0" smtClean="0"/>
              <a:t>A4A (Airlines for America)</a:t>
            </a:r>
          </a:p>
          <a:p>
            <a:pPr lvl="1"/>
            <a:r>
              <a:rPr lang="en-US" dirty="0" smtClean="0"/>
              <a:t>Academia</a:t>
            </a:r>
          </a:p>
          <a:p>
            <a:pPr lvl="1"/>
            <a:r>
              <a:rPr lang="en-US" dirty="0" smtClean="0"/>
              <a:t>National Labs</a:t>
            </a:r>
          </a:p>
          <a:p>
            <a:pPr lvl="1"/>
            <a:r>
              <a:rPr lang="en-US" dirty="0" smtClean="0"/>
              <a:t>Industry Partners (Boeing, GE, etc.) </a:t>
            </a:r>
          </a:p>
          <a:p>
            <a:pPr lvl="1"/>
            <a:r>
              <a:rPr lang="en-US" dirty="0" smtClean="0"/>
              <a:t>DOE Tribal Program</a:t>
            </a:r>
          </a:p>
          <a:p>
            <a:pPr lvl="1"/>
            <a:r>
              <a:rPr lang="en-US" dirty="0" smtClean="0"/>
              <a:t>1890 Institutions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656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7"/>
          <p:cNvSpPr txBox="1">
            <a:spLocks noChangeArrowheads="1"/>
          </p:cNvSpPr>
          <p:nvPr/>
        </p:nvSpPr>
        <p:spPr bwMode="auto">
          <a:xfrm>
            <a:off x="533400" y="1097417"/>
            <a:ext cx="80772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cs typeface="Arial" charset="0"/>
              </a:rPr>
              <a:t>“Farm to Fly” Connecticut</a:t>
            </a:r>
            <a:endParaRPr lang="en-US" sz="3200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cs typeface="Arial" charset="0"/>
              </a:rPr>
              <a:t>Presentation to CAAFI General Meeting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Washington DC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January 28-29, 2014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7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478D"/>
              </a:clrFrom>
              <a:clrTo>
                <a:srgbClr val="01478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18"/>
            <a:ext cx="9144000" cy="4711065"/>
          </a:xfrm>
          <a:prstGeom prst="rect">
            <a:avLst/>
          </a:prstGeom>
          <a:effectLst>
            <a:reflection stA="21000" endPos="65000" dist="508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0"/>
            <a:ext cx="1066800" cy="54962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36" y="457201"/>
            <a:ext cx="7772400" cy="93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4" y="1225154"/>
            <a:ext cx="7913687" cy="269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9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478D"/>
              </a:clrFrom>
              <a:clrTo>
                <a:srgbClr val="01478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350"/>
            <a:ext cx="9144000" cy="4711065"/>
          </a:xfrm>
          <a:prstGeom prst="rect">
            <a:avLst/>
          </a:prstGeom>
          <a:effectLst>
            <a:reflection stA="21000" endPos="65000" dist="508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095750"/>
            <a:ext cx="1066800" cy="54962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1"/>
            <a:ext cx="7772400" cy="93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62000" y="1219200"/>
            <a:ext cx="8305800" cy="2571750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en-US" sz="2800" dirty="0" smtClean="0"/>
              <a:t>Energy Investment Map</a:t>
            </a:r>
          </a:p>
          <a:p>
            <a:r>
              <a:rPr lang="en-US" sz="2400" u="sng" dirty="0" smtClean="0"/>
              <a:t>http://www.usda.gov/energy/maps/maps/Investment.html</a:t>
            </a:r>
            <a:endParaRPr lang="en-US" sz="2400" dirty="0" smtClean="0"/>
          </a:p>
          <a:p>
            <a:endParaRPr lang="en-US" sz="2800" dirty="0" smtClean="0"/>
          </a:p>
          <a:p>
            <a:r>
              <a:rPr lang="en-US" sz="2800" dirty="0" smtClean="0"/>
              <a:t>Energy Matrix</a:t>
            </a:r>
          </a:p>
          <a:p>
            <a:r>
              <a:rPr lang="en-US" sz="2800" dirty="0" smtClean="0"/>
              <a:t>Renewable Energy Tool</a:t>
            </a:r>
          </a:p>
        </p:txBody>
      </p:sp>
    </p:spTree>
    <p:extLst>
      <p:ext uri="{BB962C8B-B14F-4D97-AF65-F5344CB8AC3E}">
        <p14:creationId xmlns:p14="http://schemas.microsoft.com/office/powerpoint/2010/main" val="17362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63104"/>
            <a:ext cx="8850313" cy="5083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7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478D"/>
              </a:clrFrom>
              <a:clrTo>
                <a:srgbClr val="01478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18"/>
            <a:ext cx="9144000" cy="4711065"/>
          </a:xfrm>
          <a:prstGeom prst="rect">
            <a:avLst/>
          </a:prstGeom>
          <a:effectLst>
            <a:reflection stA="21000" endPos="65000" dist="508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55726"/>
            <a:ext cx="1066800" cy="549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1435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</a:rPr>
              <a:t>Requirements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1200150"/>
            <a:ext cx="7772400" cy="2571750"/>
          </a:xfrm>
        </p:spPr>
        <p:txBody>
          <a:bodyPr/>
          <a:lstStyle/>
          <a:p>
            <a:r>
              <a:rPr lang="en-US" dirty="0" smtClean="0"/>
              <a:t>Feasibility study</a:t>
            </a:r>
          </a:p>
          <a:p>
            <a:r>
              <a:rPr lang="en-US" dirty="0" smtClean="0"/>
              <a:t>Technical report</a:t>
            </a:r>
          </a:p>
          <a:p>
            <a:r>
              <a:rPr lang="en-US" dirty="0" smtClean="0"/>
              <a:t>Business plan</a:t>
            </a:r>
          </a:p>
          <a:p>
            <a:r>
              <a:rPr lang="en-US" dirty="0" smtClean="0"/>
              <a:t>Environmental report</a:t>
            </a:r>
          </a:p>
          <a:p>
            <a:r>
              <a:rPr lang="en-US" dirty="0" smtClean="0"/>
              <a:t>Agreements</a:t>
            </a:r>
          </a:p>
        </p:txBody>
      </p:sp>
    </p:spTree>
    <p:extLst>
      <p:ext uri="{BB962C8B-B14F-4D97-AF65-F5344CB8AC3E}">
        <p14:creationId xmlns:p14="http://schemas.microsoft.com/office/powerpoint/2010/main" val="410801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478D"/>
              </a:clrFrom>
              <a:clrTo>
                <a:srgbClr val="01478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18"/>
            <a:ext cx="9144000" cy="4711065"/>
          </a:xfrm>
          <a:prstGeom prst="rect">
            <a:avLst/>
          </a:prstGeom>
          <a:effectLst>
            <a:reflection stA="21000" endPos="65000" dist="508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55726"/>
            <a:ext cx="1066800" cy="549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8200" y="51435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00"/>
                </a:solidFill>
              </a:rPr>
              <a:t>Programs 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85800" y="1276350"/>
            <a:ext cx="7772400" cy="2571750"/>
          </a:xfrm>
        </p:spPr>
        <p:txBody>
          <a:bodyPr/>
          <a:lstStyle/>
          <a:p>
            <a:r>
              <a:rPr lang="en-US" dirty="0" smtClean="0"/>
              <a:t>Rural Business Enterprise Grant</a:t>
            </a:r>
          </a:p>
          <a:p>
            <a:r>
              <a:rPr lang="en-US" dirty="0" smtClean="0"/>
              <a:t>Rural Business Opportunity Grant</a:t>
            </a:r>
          </a:p>
          <a:p>
            <a:r>
              <a:rPr lang="en-US" dirty="0" smtClean="0"/>
              <a:t>Cooperative Development Grant &amp; Technical Assistance</a:t>
            </a:r>
          </a:p>
          <a:p>
            <a:r>
              <a:rPr lang="en-US" dirty="0" smtClean="0"/>
              <a:t>Business &amp; Industry Loan Guarantee</a:t>
            </a:r>
          </a:p>
        </p:txBody>
      </p:sp>
    </p:spTree>
    <p:extLst>
      <p:ext uri="{BB962C8B-B14F-4D97-AF65-F5344CB8AC3E}">
        <p14:creationId xmlns:p14="http://schemas.microsoft.com/office/powerpoint/2010/main" val="326308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478D"/>
              </a:clrFrom>
              <a:clrTo>
                <a:srgbClr val="01478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18"/>
            <a:ext cx="9144000" cy="4711065"/>
          </a:xfrm>
          <a:prstGeom prst="rect">
            <a:avLst/>
          </a:prstGeom>
          <a:effectLst>
            <a:reflection stA="21000" endPos="65000" dist="508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0"/>
            <a:ext cx="1066800" cy="54962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dirty="0" smtClean="0"/>
              <a:t>Farm Bill 2014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2571750"/>
          </a:xfrm>
        </p:spPr>
        <p:txBody>
          <a:bodyPr/>
          <a:lstStyle/>
          <a:p>
            <a:r>
              <a:rPr lang="en-US" dirty="0" smtClean="0"/>
              <a:t>Clear Priorities</a:t>
            </a:r>
          </a:p>
          <a:p>
            <a:pPr lvl="1"/>
            <a:r>
              <a:rPr lang="en-US" dirty="0" smtClean="0"/>
              <a:t>Energy, Nutrition, Jobs</a:t>
            </a:r>
          </a:p>
          <a:p>
            <a:r>
              <a:rPr lang="en-US" dirty="0" smtClean="0"/>
              <a:t>Targeted investments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519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478D"/>
              </a:clrFrom>
              <a:clrTo>
                <a:srgbClr val="01478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18"/>
            <a:ext cx="9144000" cy="4711065"/>
          </a:xfrm>
          <a:prstGeom prst="rect">
            <a:avLst/>
          </a:prstGeom>
          <a:effectLst>
            <a:reflection stA="21000" endPos="65000" dist="508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000500"/>
            <a:ext cx="1066800" cy="549624"/>
          </a:xfrm>
          <a:prstGeom prst="rect">
            <a:avLst/>
          </a:prstGeom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 dirty="0" smtClean="0"/>
              <a:t>Farm Bill 2014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2571750"/>
          </a:xfrm>
        </p:spPr>
        <p:txBody>
          <a:bodyPr/>
          <a:lstStyle/>
          <a:p>
            <a:r>
              <a:rPr lang="en-US" dirty="0" smtClean="0"/>
              <a:t> Rural Energy for America Program REAP  </a:t>
            </a:r>
          </a:p>
          <a:p>
            <a:pPr lvl="1"/>
            <a:r>
              <a:rPr lang="en-US" dirty="0" smtClean="0"/>
              <a:t>Feasibility Studies</a:t>
            </a:r>
          </a:p>
          <a:p>
            <a:pPr lvl="1"/>
            <a:r>
              <a:rPr lang="en-US" dirty="0" smtClean="0"/>
              <a:t>Renewable Development Assistance</a:t>
            </a:r>
          </a:p>
          <a:p>
            <a:pPr lvl="1"/>
            <a:r>
              <a:rPr lang="en-US" dirty="0" smtClean="0"/>
              <a:t>Renewable Energy Systems</a:t>
            </a:r>
          </a:p>
        </p:txBody>
      </p:sp>
    </p:spTree>
    <p:extLst>
      <p:ext uri="{BB962C8B-B14F-4D97-AF65-F5344CB8AC3E}">
        <p14:creationId xmlns:p14="http://schemas.microsoft.com/office/powerpoint/2010/main" val="73701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3048000" y="48006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2400">
              <a:solidFill>
                <a:srgbClr val="000066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1478D"/>
              </a:clrFrom>
              <a:clrTo>
                <a:srgbClr val="01478D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218"/>
            <a:ext cx="9144000" cy="4711065"/>
          </a:xfrm>
          <a:prstGeom prst="rect">
            <a:avLst/>
          </a:prstGeom>
          <a:effectLst>
            <a:reflection stA="21000" endPos="65000" dist="508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5750"/>
            <a:ext cx="1066800" cy="549624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-95250"/>
            <a:ext cx="7772400" cy="857250"/>
          </a:xfrm>
        </p:spPr>
        <p:txBody>
          <a:bodyPr/>
          <a:lstStyle/>
          <a:p>
            <a:r>
              <a:rPr lang="en-US" dirty="0" smtClean="0"/>
              <a:t>Farm Bill 2014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5800" y="742950"/>
            <a:ext cx="7772400" cy="2571750"/>
          </a:xfrm>
        </p:spPr>
        <p:txBody>
          <a:bodyPr/>
          <a:lstStyle/>
          <a:p>
            <a:r>
              <a:rPr lang="en-US" dirty="0" smtClean="0"/>
              <a:t>Biomass Research &amp; Development Initiative</a:t>
            </a:r>
          </a:p>
          <a:p>
            <a:r>
              <a:rPr lang="en-US" dirty="0" smtClean="0"/>
              <a:t>Biomass Crop Assistance Program</a:t>
            </a:r>
          </a:p>
          <a:p>
            <a:r>
              <a:rPr lang="en-US" dirty="0" smtClean="0"/>
              <a:t>Value Added Producer Grant Program</a:t>
            </a:r>
          </a:p>
          <a:p>
            <a:r>
              <a:rPr lang="en-US" dirty="0" err="1" smtClean="0"/>
              <a:t>Biorefinery</a:t>
            </a:r>
            <a:r>
              <a:rPr lang="en-US" dirty="0" smtClean="0"/>
              <a:t> Assistance Program</a:t>
            </a:r>
          </a:p>
          <a:p>
            <a:r>
              <a:rPr lang="en-US" dirty="0" smtClean="0"/>
              <a:t>Bioenergy Program for Advanced Biofuels</a:t>
            </a:r>
          </a:p>
        </p:txBody>
      </p:sp>
    </p:spTree>
    <p:extLst>
      <p:ext uri="{BB962C8B-B14F-4D97-AF65-F5344CB8AC3E}">
        <p14:creationId xmlns:p14="http://schemas.microsoft.com/office/powerpoint/2010/main" val="212812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10243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6200" y="209550"/>
            <a:ext cx="8991600" cy="4800600"/>
          </a:xfrm>
          <a:noFill/>
        </p:spPr>
      </p:pic>
    </p:spTree>
    <p:extLst>
      <p:ext uri="{BB962C8B-B14F-4D97-AF65-F5344CB8AC3E}">
        <p14:creationId xmlns:p14="http://schemas.microsoft.com/office/powerpoint/2010/main" val="3796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Algae</a:t>
            </a:r>
          </a:p>
        </p:txBody>
      </p:sp>
      <p:pic>
        <p:nvPicPr>
          <p:cNvPr id="11267" name="Picture 5" descr="17alga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371600"/>
            <a:ext cx="8458200" cy="3161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3291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47800" y="250033"/>
            <a:ext cx="61722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99"/>
                </a:solidFill>
                <a:cs typeface="Arial" charset="0"/>
              </a:rPr>
              <a:t>Discussion Topics</a:t>
            </a:r>
            <a:endParaRPr lang="en-US" sz="2800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1143000" y="857250"/>
            <a:ext cx="723900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950" dirty="0">
              <a:solidFill>
                <a:srgbClr val="000000"/>
              </a:solidFill>
              <a:cs typeface="Arial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950" dirty="0" smtClean="0">
                <a:solidFill>
                  <a:srgbClr val="000000"/>
                </a:solidFill>
                <a:cs typeface="Arial" charset="0"/>
              </a:rPr>
              <a:t>Information about CCAT &amp; State of Connecticut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1950" dirty="0">
              <a:solidFill>
                <a:srgbClr val="000000"/>
              </a:solidFill>
              <a:cs typeface="Arial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950" dirty="0" smtClean="0">
                <a:solidFill>
                  <a:srgbClr val="000000"/>
                </a:solidFill>
                <a:cs typeface="Arial" charset="0"/>
              </a:rPr>
              <a:t>USDA Rural Business Enterprise Grant (RBEG) Project in Connecticut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1950" dirty="0" smtClean="0">
              <a:solidFill>
                <a:srgbClr val="000000"/>
              </a:solidFill>
              <a:cs typeface="Arial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950" dirty="0">
                <a:solidFill>
                  <a:srgbClr val="000000"/>
                </a:solidFill>
                <a:cs typeface="Arial" charset="0"/>
              </a:rPr>
              <a:t>DLA Energy Alternative Fuels </a:t>
            </a:r>
            <a:r>
              <a:rPr lang="en-US" sz="1950" dirty="0" smtClean="0">
                <a:solidFill>
                  <a:srgbClr val="000000"/>
                </a:solidFill>
                <a:cs typeface="Arial" charset="0"/>
              </a:rPr>
              <a:t>Program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1950" dirty="0" smtClean="0">
              <a:solidFill>
                <a:srgbClr val="000000"/>
              </a:solidFill>
              <a:cs typeface="Arial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950" dirty="0" smtClean="0">
                <a:solidFill>
                  <a:srgbClr val="000000"/>
                </a:solidFill>
                <a:cs typeface="Arial" charset="0"/>
              </a:rPr>
              <a:t>Creating / Leveraging Opportunities via RBEG and DLA programs</a:t>
            </a:r>
            <a:endParaRPr lang="en-US" sz="195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3943350"/>
            <a:ext cx="8763000" cy="830997"/>
          </a:xfrm>
          <a:prstGeom prst="rect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u="sng" dirty="0">
                <a:solidFill>
                  <a:srgbClr val="000000"/>
                </a:solidFill>
                <a:cs typeface="Arial" charset="0"/>
              </a:rPr>
              <a:t>Disclaimer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: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 All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of the facts and opinions expressed in this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presentation are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solely those of the Connecticut Center for Advanced Technology and are not endorsed or approved by the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USDA, Defense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Logistics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Agency or other organizations listed in this presentation.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0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Algae</a:t>
            </a:r>
          </a:p>
        </p:txBody>
      </p:sp>
      <p:pic>
        <p:nvPicPr>
          <p:cNvPr id="13315" name="Picture 3" descr="17alga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485900"/>
            <a:ext cx="5334000" cy="265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70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857250"/>
          </a:xfrm>
        </p:spPr>
        <p:txBody>
          <a:bodyPr/>
          <a:lstStyle/>
          <a:p>
            <a:pPr eaLnBrk="1" hangingPunct="1"/>
            <a:r>
              <a:rPr lang="en-US" dirty="0" smtClean="0"/>
              <a:t>Feedstock Diversification </a:t>
            </a:r>
          </a:p>
        </p:txBody>
      </p:sp>
      <p:pic>
        <p:nvPicPr>
          <p:cNvPr id="31747" name="Picture 4" descr="Canola%20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71550"/>
            <a:ext cx="6172200" cy="3595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46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Feedstock Diversification </a:t>
            </a:r>
          </a:p>
        </p:txBody>
      </p:sp>
      <p:pic>
        <p:nvPicPr>
          <p:cNvPr id="32771" name="Picture 4" descr="Camel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5564" y="1200151"/>
            <a:ext cx="3349625" cy="33468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0469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9550"/>
            <a:ext cx="7772400" cy="857250"/>
          </a:xfrm>
        </p:spPr>
        <p:txBody>
          <a:bodyPr/>
          <a:lstStyle/>
          <a:p>
            <a:pPr eaLnBrk="1" hangingPunct="1"/>
            <a:r>
              <a:rPr lang="en-US" dirty="0" smtClean="0"/>
              <a:t>Feedstock Diversification </a:t>
            </a:r>
          </a:p>
        </p:txBody>
      </p:sp>
      <p:pic>
        <p:nvPicPr>
          <p:cNvPr id="33795" name="Picture 4" descr="sustainable_energy_sunflower_biofu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1"/>
            <a:ext cx="6553200" cy="32313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272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3350"/>
            <a:ext cx="7772400" cy="857250"/>
          </a:xfrm>
        </p:spPr>
        <p:txBody>
          <a:bodyPr/>
          <a:lstStyle/>
          <a:p>
            <a:pPr eaLnBrk="1" hangingPunct="1"/>
            <a:r>
              <a:rPr lang="en-US" dirty="0" smtClean="0"/>
              <a:t>Feedstock Densification</a:t>
            </a:r>
          </a:p>
        </p:txBody>
      </p:sp>
      <p:pic>
        <p:nvPicPr>
          <p:cNvPr id="34819" name="Picture 4" descr="RTEmagicC_was_sind_pellets_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71551"/>
            <a:ext cx="5943600" cy="3602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851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3" name="Picture 4" descr="manure-densifi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686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755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4" descr="05-21-09_Densified_Biomass_Fuel_Co-fired_with_Biomass_Park_Falls__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19200"/>
            <a:ext cx="6477000" cy="32265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650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Advanced Aviation Biofuels</a:t>
            </a:r>
          </a:p>
        </p:txBody>
      </p:sp>
      <p:pic>
        <p:nvPicPr>
          <p:cNvPr id="45059" name="Picture 4" descr="20090818-fa-18-super-hor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257300"/>
            <a:ext cx="6324600" cy="315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56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/>
          <a:lstStyle/>
          <a:p>
            <a:pPr eaLnBrk="1" hangingPunct="1"/>
            <a:r>
              <a:rPr lang="en-US" smtClean="0"/>
              <a:t>Advanced Aviation Biofuels</a:t>
            </a:r>
          </a:p>
        </p:txBody>
      </p:sp>
      <p:pic>
        <p:nvPicPr>
          <p:cNvPr id="46083" name="Picture 4" descr="Military Fu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1" y="1085850"/>
            <a:ext cx="3960813" cy="3714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709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"/>
            <a:ext cx="8229600" cy="857250"/>
          </a:xfrm>
        </p:spPr>
        <p:txBody>
          <a:bodyPr/>
          <a:lstStyle/>
          <a:p>
            <a:pPr eaLnBrk="1" hangingPunct="1"/>
            <a:r>
              <a:rPr lang="en-US" smtClean="0"/>
              <a:t>Advanced Aviation Biofuels</a:t>
            </a:r>
          </a:p>
        </p:txBody>
      </p:sp>
      <p:pic>
        <p:nvPicPr>
          <p:cNvPr id="47107" name="Picture 4" descr="aviation-fu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28700"/>
            <a:ext cx="7315200" cy="37707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824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447800" y="250033"/>
            <a:ext cx="6172200" cy="365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99"/>
                </a:solidFill>
                <a:cs typeface="Arial" charset="0"/>
              </a:rPr>
              <a:t>1. Information about CCAT</a:t>
            </a:r>
            <a:endParaRPr lang="en-US" sz="2800" dirty="0">
              <a:solidFill>
                <a:srgbClr val="000099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1430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Not-for-profit economic 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development organization that combines expertise in cutting-edge technology with specialized centers of excellence in manufacturing, education, training, entrepreneurialism energy </a:t>
            </a:r>
            <a:r>
              <a:rPr lang="en-US" sz="2400" dirty="0" smtClean="0">
                <a:solidFill>
                  <a:srgbClr val="000000"/>
                </a:solidFill>
                <a:cs typeface="Arial" charset="0"/>
              </a:rPr>
              <a:t>and alternative fuels.  </a:t>
            </a:r>
            <a:endParaRPr lang="en-US" sz="2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" y="3477399"/>
            <a:ext cx="5943600" cy="906304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r="49857"/>
          <a:stretch/>
        </p:blipFill>
        <p:spPr bwMode="auto">
          <a:xfrm>
            <a:off x="6096000" y="3534551"/>
            <a:ext cx="2926062" cy="795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3200400"/>
            <a:ext cx="749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Advanced Manufacturing and Energy Technologies in East Hartford, CT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67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8131" name="Picture 4" descr="800_litres_of_aviation_fuel_outside_compound_f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6248400" cy="3514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834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chemeClr val="accent5"/>
                </a:solidFill>
              </a:rPr>
              <a:t>Thank You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990600" y="590550"/>
            <a:ext cx="7772400" cy="257175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hlinkClick r:id="rId3"/>
              </a:rPr>
              <a:t>Chris.Cassidy@wdc.usda.gov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202 841 6097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171450"/>
            <a:ext cx="1466072" cy="75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3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r="13380" b="27979"/>
          <a:stretch/>
        </p:blipFill>
        <p:spPr bwMode="auto">
          <a:xfrm>
            <a:off x="0" y="904190"/>
            <a:ext cx="9144000" cy="551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228600" y="4048124"/>
            <a:ext cx="1357312" cy="25717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cs typeface="Arial" pitchFamily="34" charset="0"/>
              </a:rPr>
              <a:t>Produced by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8" descr="Kwcl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3" y="4250148"/>
            <a:ext cx="1279525" cy="22660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2362200" y="133350"/>
            <a:ext cx="2667000" cy="9715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 dirty="0" smtClean="0">
              <a:ln>
                <a:noFill/>
              </a:ln>
              <a:solidFill>
                <a:srgbClr val="00CC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CAAFI 2014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G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eneral Meeting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latin typeface="Arial" pitchFamily="34" charset="0"/>
                <a:cs typeface="Arial" pitchFamily="34" charset="0"/>
              </a:rPr>
              <a:t>&amp; Expo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6178"/>
            <a:ext cx="1981200" cy="1286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1581151"/>
            <a:ext cx="5105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Rich Altman, </a:t>
            </a:r>
            <a:endParaRPr lang="en-US" sz="4400" smtClean="0"/>
          </a:p>
          <a:p>
            <a:r>
              <a:rPr lang="en-US" sz="2400" smtClean="0"/>
              <a:t>Executive </a:t>
            </a:r>
            <a:r>
              <a:rPr lang="en-US" sz="2400"/>
              <a:t>Director </a:t>
            </a:r>
            <a:r>
              <a:rPr lang="en-US" sz="2400" smtClean="0"/>
              <a:t>Emeritus, CAAFI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9941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44" y="4136912"/>
            <a:ext cx="1349991" cy="1012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835" y="1047750"/>
            <a:ext cx="8732869" cy="2161055"/>
          </a:xfrm>
        </p:spPr>
        <p:txBody>
          <a:bodyPr>
            <a:normAutofit fontScale="90000"/>
          </a:bodyPr>
          <a:lstStyle/>
          <a:p>
            <a:pPr>
              <a:lnSpc>
                <a:spcPts val="4600"/>
              </a:lnSpc>
              <a:spcBef>
                <a:spcPts val="0"/>
              </a:spcBef>
            </a:pPr>
            <a:r>
              <a:rPr lang="en-US" b="1" dirty="0" smtClean="0"/>
              <a:t>“Farm to Fly” State/Local Initiatives        Success Model Lessons ….       Building Future Projects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1497660" y="2558177"/>
            <a:ext cx="7733369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   </a:t>
            </a:r>
            <a:endParaRPr lang="en-US" b="1" dirty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prstClr val="black"/>
                </a:solidFill>
              </a:rPr>
              <a:t>CAAFI Biannual General Meeting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January 29, 2014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Washington, D.C.</a:t>
            </a:r>
          </a:p>
          <a:p>
            <a:pPr lvl="2"/>
            <a:endParaRPr lang="en-US" sz="2000" b="1" dirty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prstClr val="black"/>
                </a:solidFill>
              </a:rPr>
              <a:t>Rich Altman, Executive Director Emeritus</a:t>
            </a:r>
            <a:endParaRPr lang="en-US" sz="2000" b="1" dirty="0">
              <a:solidFill>
                <a:prstClr val="black"/>
              </a:solidFill>
            </a:endParaRPr>
          </a:p>
          <a:p>
            <a:r>
              <a:rPr lang="en-US" sz="2000" b="1" dirty="0" smtClean="0">
                <a:solidFill>
                  <a:prstClr val="black"/>
                </a:solidFill>
              </a:rPr>
              <a:t>Commercial </a:t>
            </a:r>
            <a:r>
              <a:rPr lang="en-US" sz="2000" b="1" dirty="0">
                <a:solidFill>
                  <a:prstClr val="black"/>
                </a:solidFill>
              </a:rPr>
              <a:t>Aviation </a:t>
            </a:r>
            <a:r>
              <a:rPr lang="en-US" sz="2000" b="1" dirty="0" smtClean="0">
                <a:solidFill>
                  <a:prstClr val="black"/>
                </a:solidFill>
              </a:rPr>
              <a:t>Alternative Fuels </a:t>
            </a:r>
            <a:r>
              <a:rPr lang="en-US" sz="2000" b="1" dirty="0">
                <a:solidFill>
                  <a:prstClr val="black"/>
                </a:solidFill>
              </a:rPr>
              <a:t>Initiative (CAAFI)</a:t>
            </a:r>
          </a:p>
          <a:p>
            <a:endParaRPr lang="en-US" sz="1400" b="1" dirty="0">
              <a:solidFill>
                <a:prstClr val="black"/>
              </a:solidFill>
            </a:endParaRPr>
          </a:p>
          <a:p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0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4" y="126126"/>
            <a:ext cx="8558705" cy="614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“Farm to Fly” State/Local Progression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83" y="1257301"/>
            <a:ext cx="8707977" cy="3337322"/>
          </a:xfrm>
        </p:spPr>
        <p:txBody>
          <a:bodyPr>
            <a:noAutofit/>
          </a:bodyPr>
          <a:lstStyle/>
          <a:p>
            <a:pPr marL="346075" indent="-3460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/>
              <a:t>Key Lessons from initial “Farm to Fly” Initiatives (Vermont, Connecticut, Oregon)</a:t>
            </a:r>
          </a:p>
          <a:p>
            <a:pPr marL="346075" indent="-3460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/>
              <a:t>South Carolina – RBEG Proposals…case study for new initiative formation</a:t>
            </a:r>
          </a:p>
          <a:p>
            <a:pPr marL="346075" indent="-346075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Key take away….. “Farm to Fly” can work in your state / province … success formula available and effective.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4" y="126126"/>
            <a:ext cx="8558705" cy="614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“Farm to Fly” Key Lessons from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11640"/>
            <a:ext cx="8708126" cy="3337322"/>
          </a:xfrm>
        </p:spPr>
        <p:txBody>
          <a:bodyPr>
            <a:noAutofit/>
          </a:bodyPr>
          <a:lstStyle/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2060"/>
                </a:solidFill>
              </a:rPr>
              <a:t>All projects are local/unique</a:t>
            </a:r>
          </a:p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2060"/>
                </a:solidFill>
              </a:rPr>
              <a:t>“Experience Templates” applicable to new projects</a:t>
            </a:r>
          </a:p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2060"/>
                </a:solidFill>
              </a:rPr>
              <a:t>Focus on full supply chain…start build up from feedstocks… incorporate customer stakeholders </a:t>
            </a:r>
          </a:p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Strong Local private leadership with supply chain knowledge/access essential</a:t>
            </a:r>
          </a:p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2060"/>
                </a:solidFill>
              </a:rPr>
              <a:t>Lead fuel company engagement /exposure with “limited bandwidth” major goal/benefit</a:t>
            </a:r>
          </a:p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2060"/>
                </a:solidFill>
              </a:rPr>
              <a:t>Rural Development “Tool Kit” enables progression</a:t>
            </a:r>
          </a:p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>
                <a:solidFill>
                  <a:srgbClr val="002060"/>
                </a:solidFill>
              </a:rPr>
              <a:t>USDA State Director / CAAFI lead consult is first step</a:t>
            </a:r>
          </a:p>
          <a:p>
            <a:pPr marL="346075" indent="-346075">
              <a:spcBef>
                <a:spcPts val="600"/>
              </a:spcBef>
              <a:spcAft>
                <a:spcPts val="600"/>
              </a:spcAft>
            </a:pP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0470" y="4483293"/>
            <a:ext cx="72478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Relationship Build is Top Outcome!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8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200150"/>
            <a:ext cx="4577218" cy="3118014"/>
          </a:xfrm>
        </p:spPr>
        <p:txBody>
          <a:bodyPr>
            <a:noAutofit/>
          </a:bodyPr>
          <a:lstStyle/>
          <a:p>
            <a:pPr marL="346075" indent="-346075">
              <a:lnSpc>
                <a:spcPct val="75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Vermont</a:t>
            </a:r>
            <a:r>
              <a:rPr lang="en-US" b="1" dirty="0" smtClean="0"/>
              <a:t>…High Sugar content waste streams feed “Dark Algae” fed fuel…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granular Fertilizer co-product.</a:t>
            </a:r>
          </a:p>
          <a:p>
            <a:pPr marL="0" indent="0">
              <a:lnSpc>
                <a:spcPct val="75000"/>
              </a:lnSpc>
              <a:buNone/>
            </a:pPr>
            <a:endParaRPr lang="en-US" b="1" dirty="0"/>
          </a:p>
          <a:p>
            <a:pPr marL="346075" indent="-346075">
              <a:lnSpc>
                <a:spcPct val="75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Connecticut</a:t>
            </a:r>
            <a:r>
              <a:rPr lang="en-US" b="1" dirty="0" smtClean="0"/>
              <a:t> … Building a global future for BDL, viable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MSW to Energy in Northeast Corridor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6075" indent="-346075">
              <a:lnSpc>
                <a:spcPct val="75000"/>
              </a:lnSpc>
            </a:pPr>
            <a:endParaRPr lang="en-US" b="1" dirty="0"/>
          </a:p>
          <a:p>
            <a:pPr>
              <a:lnSpc>
                <a:spcPct val="75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Oregon</a:t>
            </a:r>
            <a:r>
              <a:rPr lang="en-US" b="1" dirty="0" smtClean="0"/>
              <a:t>….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SAFN focus </a:t>
            </a:r>
            <a:r>
              <a:rPr lang="en-US" b="1" dirty="0" smtClean="0"/>
              <a:t>contributed to </a:t>
            </a:r>
            <a:r>
              <a:rPr lang="en-US" b="1" dirty="0" err="1" smtClean="0"/>
              <a:t>Zeachem</a:t>
            </a:r>
            <a:r>
              <a:rPr lang="en-US" b="1" dirty="0" smtClean="0"/>
              <a:t> Boardman Initiative</a:t>
            </a:r>
            <a:endParaRPr lang="en-US" b="1" dirty="0"/>
          </a:p>
        </p:txBody>
      </p:sp>
      <p:sp>
        <p:nvSpPr>
          <p:cNvPr id="4" name="AutoShape 2" descr="data:image/jpeg;base64,/9j/4AAQSkZJRgABAQAAAQABAAD/2wCEAAkGBxQTEhUUExMWFhMXFx4bGBcYGB0YHRgcHR8aHBgaHx8dHCgkHCIlHRoYITEhJSkrLi4wFyA0ODMsNy0tLiwBCgoKDg0OGxAQGzQmICIsLCw3LTcsLC8wKzQ3LS0sLy8sLCwvLCwsLC0sLywsNywsLCwsLCwsLCw0LCwsLCwsLP/AABEIAKsAoAMBIgACEQEDEQH/xAAcAAACAgMBAQAAAAAAAAAAAAAABgUHAQMECAL/xABFEAABAgMFAwcJBgQFBQAAAAABAgMABBEFBhIhMUFRYQcTFCJxgZEjMjNCUmJygqFDU5KxwdE0c7LDFaLS4fAkJTVEY//EABkBAQADAQEAAAAAAAAAAAAAAAABAgMEBf/EAC4RAAICAQMDAgQFBQAAAAAAAAABAhEDBBIhEzFBIlFhobHBFDKBkfAFM0Jx4f/aAAwDAQACEQMRAD8AvGCCCACCCCACCCCACCCCACOabn2mqc46hFdMagmvZU5x0x5qvRaapmaedUa1WQnggEhI8PzMdGnwdVvnsZ5J7EelAYzCDyO2uXpRTSjVTCgB8ChVPgQod0P0ZZIOEnF+C0ZblYQQQRQsEEEEAEEEEAEEEEAEEEEAEEEEAYUcojLuW2icYDzYUkEkYVUxAg0oaExKQm3VHR5+dldELIfbHxZL+tPCBeKTi/ccoIIIFAjyw5qe0/nHqePLDmp7T+cel/T/APL9Puc+o8Fn8hfnTnYz/fi2IqfkL86c7Gf78WxHNrP7z/T6I0w/kQQQR8POhCVKUaJSCSdwGZjmNCKkbdDk49LJRkyhJU5i9ZXq0pllnWuwxMQocmzJUw5NLFFzTqnDwTUhA7Bn4w3wL5ElKkEEEECgQQQQAQGCCAIK6l4DNJcDiA0+0socbrXDrhNaCoNDnTYYnYS7zDoU43PJHkXKNTIGwGmBzu29g3w5g1zGkC80u67MzChe/wAhOSU2Mk4yw58LnmnsBr4w3xC3yszpEm836xQSn4k5j8oDG6lyTUERl2bS6RKsvbVoFfi0V9axJKVQVOQG2BVqnRmPLDmp7T+cXFe7lPbaq3KAOuaFw+Yns9s/TjFNkx62hxSgm5LvRyZpJtJFo8hfnTnYz/fi2I87XOvW5Z7ilIQlaHMIcQcqhOLDQ7CMSth1i7rtXpl51NWV9cDrNqyWnu2jiMo59bilvc64/wCGmGS20TcLPKJOFEktCPSPKS0gbys0p4VhmhStcc/aks16kuhTyx7xolFezM98cJ04/wA1+3IyWbJhlptpOiEhI7hSsdMEECgQtXdtp2ampgpp0RqiEGma1jziDu/cRm/VqqaZDTOcxMHm2gNc/OV3A68REpYFlJlZdtlGiBmd59Y95gaJJRt+SQggggZhBClbtqvyU0l5xRXIu0QrL0Ctisth/wCbKtaFAgEEEEVBGYI2GBZxaSZotKRQ+0tpwVQtJB79vaIX7izqwlyTePl5YhNfbbPo1juy8IaYUr4sql3GrQbBJa6r6R67Sjme1Jz74Foc+n+WNsEaFTjYb50rSG8OLGTQU1rWKyvdypatyQrsLyh/Qnb2nwjXFhnkdRRjKaj3JKQvCzZfS5d4kBt3GygDNSHKqCQOBBzO8RX97L8TE7VJPNsfdJOvxH1voOELkzMLcUVuKK1qNSpRqT3xmUllurS22krWo0Skak7o9XDpYY+Xyzmy5nkZqgh6szksnHM3C2yOJxHwTl9YUrbs4y8w6wTiLaymtKV3GlcqikbRywk6i7M3FpWzijZLvqbUFoUUrSahSTQjvhhufc9yfS8W3EoLWCmIEhWLHUVGlMI2Hzo57buhOStS6yrAPXR1095GnfSHUhu23yNrqx3ujypaNzo4B5I/rT+o8Iabk+Wcm5zUPO4Gz/8ANqqUkdpJPhFBViau1emYklVZX1D5zas0K7th4iOTNolLmHDN8eocU0/J6PjBMK9078y86AkHmn9rSjr8J9b8+EfV951ZQiUZPl5olAPsN/aLPAA0748ycJQdSR0w9b4OS7Q6ZNuTyvRIq1LcQPPc7zp3w5RzWdJIZaQ02KIQkJHdHTFSZyt8BGAYgr3W/wBFbCWxjmXThZbGZJ303Coj6ujYZlWSFrK3nFY3VE1qs607NIDb6bZLTkqh1Cm3EhSFCigdohRsCZXIPiRfUSyv+FdP1aUd4qKf7iHSI637Gbm2VNOaHNKhqhQ0UOIgTGXh9iRiEvfbrMpLqW8MQV1A394SD1eylamOW6truFSpSaymmhrseRscTv4wxuNhWoB7RWJi0nyVnFrg86tGdnQ3LIDi0IFW2q0SE11qaBVNKmJq63Ju/MlZeKpdKFYaKbJUo7cNSAR72Yiz74yaglE2yKvSxKqD12z6RvvAqOIickptLraHEGqFpCkngY7HrZJbYKjJ4E/U3ZX9rcm0sxKOqaC1voTjSpw1rh6xGEAChAOyHGy5GWcSzMNsthWAFCgkApChUgUESpFYXbk+TbdlTrLOqQPgPWbP4TTtSY5ZZJy5bNVGO3hdhjig+VSWwWk776Uq8RT9IvyKb5bJek0wv22iO9Kv2UI6dC6y17owzL0jDyKS2GUdX7bx8EpSPzxRYK0AggioIoQdo2iFbkul8Fms+9iV+JRMNcY6iV5ZP4l8aqKEa8135Z2Yk5RLCEpOJaylOEhtAoE1GfWUofhMR1rckbKqmXfW2fZWMae45KHfWGexBzs7NvnzUYWG/l6zh/EoD5TDHEQz5IdmXyY4ulR5/tG4E8ytYDWNKE4+cSQE03gqIzFK02RKXMvgWZkOT4WoLbShDyweokE55jrJNRVQ3bc4sW+DinlNyLZIU/UuqGqGU+ee1XmjvhgEojAlGBOBIASkioFNNY3lq96rJGyiw7FcX3+hvEcVsWo3LMredNEJHeTsA4mOtawASSAAKknIADUwnSDRtKYEwsHobKvIIP2q9rpG4bI4zaMb5fY33Uspxxwz02PLuCjbexlvYBxNc/8Acw2QQQIlLc7CCCCBUg7z2GX0pcaVgmWjiac47Unek6ERtu3bQmWySnA8g4XWjqhf7HUHbEvC3eGznG3BOyyaupFHWx9u3u+Meqe6BpF7ltYyQs2COizLkmcml1dluyvlW/lJBHBUTlmWg2+0l1pWJChUH9DuI3RxXms5TrYW1Tn2Vc40feGqTwUKpPbAiPHpZLwvuDmbRSr1ZlopPxtGqfFK1fhMStlT6X2kOo0WK0OoO1J4g1HdEfe1BDAeAqqXWl0U1onzwO1BUO+Aj3p/6Jh51KElSiEpAqSTQADUkxRXKVetE86gNJ8kziCVnVZVhxGmwdUUi47x2V0yWUyHShLlKqSAapqCQK7xEbIXAkGk4ejpWdqnOuo/84Ujq0+THj9cu5z5Iylwhb5Kb3haUybtErQnyStMYGqT7w14jszsK0pwMtOOq0QgqPcKwmWxyZsqWh2UWZZxKgchiTkaggE5EcDThDBepPOJal/vnQFD3E9dzuITh+YRTO8cnuh58F8SfaRsulJFqVaC/SKGNzitZxL+piUmX0oQpazRKQSSdgGZjZC7eIdIdbkx5h8pMcGweqj51fRJjA1XqlyYujLKXzk46CHJihSk+o0PRp8DiPE8IY4wBEDeW03AUyst/EujztQyj1nFfoNpgOZyOC2XFT75k2iRLtkdKcG07GUnf7W6GthlKEhKQEpSKADQAaCOSxbKblmUtNjIak6qJ1UTtJMd0BKXhdgggggUCCCCACCCCAFicbMi8p9A/wCkdNX0D7JX3yRuPrDvhmSoEAg1B0I2wLSCCCKg5EHaIX7PrJuCXUay6z5BR9Q/cqO72T2jYIF/zL4myWHRppSPsZglaNyXRm4n5x1hxSuJtxAUCkioIoRvB1EclryPPNFIOFYopCvZWnNKvH6VjNlTvOtBRGFWi0+ysZKT3H9IEPlWct2CQwG1GqmSWiTqcGST3pwnviWiKYHNza0+q8gLHxoolzxSpvwMSsBLvYRDNJ5ydWr1WGwhPxuHEvwSlv8AFEwTTM6RGXcTVnnCM3lF076K8wdyMI7oBcJs7Z6bS02txZohCSongIj7uSakoU66KPvnGseyPUb+VOXbXfHxaA5+YQz9m1Rx3ir7JHiCs/CnfErNTCW0KWtQShIqonQAQHZV7nHblqCXbxYStajhbbGrizokfmTsAJjTd6yCyFOOkLmXTidXx2ITuSnQCNNkSinXOlvpIURRls/ZIOpPvryJ3AAb6zsCW6VIIIIIFAggggAggggAggggAjRPSaHm1NuCqVDPZ2EHYQcwY3wQBF2VNLSosPGrqRVKzlzqNMXxDIKA0JB0IjKkc0/iHo3qBXuuDzVfMOqeKU7zHTaEmHAKHCtJqhepSr9QdCNoMfDZDzakLGFWiwD5p1BB8CDAtfk+bVTTm3Pu1gn4VdVX0Ne6O+OdCCtspcGZBSrYDsJHA/rG1kHCMWaqZnedpgQcdtDE0WxkXKN9yslHuTUxvnJhLTZVTJIySNSdEpHEmgHbGXWsS0HYkE/Mch9MXiI0OI5x0D1G8z7yz5o+UZ9qhuMCQsiTLbfXoXVkrcI0KjqBwGSRwAjiCelOAn+GaV1RsecHrcUJOm857BXrnqunmUkgfaKGRAPqg+0r6DPaI7WmwkBKQAkCgAyAA0EBfnyfcEEECoQQQQAQQQQAQRXHKneeZlHWEy7mALQoq6oNSCANRxiHsy0rdmGkutEKbVoaNCtMtDHTHTScFO0kzN5EnVFvwRTVlcok81MpZmglQ5wNuJKQlSakA0KcqitdoMSnKZe2alZpLbDmFBbCqYQc6neOET+EnuUeOSOrGrLRgioJW0bfcbS42kqQoVSQGcwdtCqsF1+Uia6U2zNBKkrcDZ6uBaFE4RplkrIgiD0k6bTTr4jqryW/HwWhiCttKdo3GIe+Vs9ElHXgRjAoivtqyT+/dFQpv5aZbU4HeolSUlXNpoFKCikabkn6bxFcWmnkVomWRRdF8wQtcn1vmclErWQXUkoc2ZjMGmyoIMI1/r6TktOuNNOhLaQmgwpNKip1ERDTylNw8ol5ElZb0fKUAadsVKmcvAQFBtRBFQQGTUa6YqwXY5TJgTCWZxKSlS8BVhwLbUTTrDSgORFARF3pJ03Fp17Mr1V5LZZaCRQdpO87SY+4qvlKvdNys3zbDuFHNpNMKTma11EWHd2ZU7KsOLNVrbSpR0qSATGU8MowU35LqabaJGCFTlKth6VlOcYVhXziRWgORrXWEOwrwWzNhRl1hYQQFZNpoTmNYvj08pw32kissiToueCK8u//AI10lrpNOYxeU9HpQ7s9aRC31vFaUhM4OexNK6zSlNp6yQc0mgGYyB7QdsTHTOUtqkv3DyJK2i3YIULTvy0izhNoIxuDChBP2m1J+HMngIXOTu2bRnniXHv+nbpjOBIxHYgGneaaDtEVWnltcnwkT1FaRxcuHp5b+Wv+pMF0ruT7sq2tm0OabNcLefVzNYb773LTaDjSi/zRQkgJwhVakGvnDdC4nkhTmBOnLWjYy/zx1QzQ6Sjupr4WZOEtzdfMSkPCStBRmUpmS06CpWJWoorGM+sRWtFVzETfLN/HJ/kp/NUMdmclMu24lTsypwIIUUYUoBppizJp4R33yuW3PPh0zaW6ICcNArQk1riG+L/iMXUjK+y/nBHTltaoUrJvvaTLDaG5MKaQgBKyw8agaGoVQ9oiHuUw1MT6FzD4Qsvc4E4T5ReLGBXRNVbIu+x2ES7DTPOJOBASFEgYqZVpWEiV5NG+lB9M2DheDuAIGxePDUK02VpFI6jH6l2vz7kvHLjyRHLTbGJ1qWSeq2Max7ysk+Ca/iiMs225BNlOSi1L59yqyQgkBz1M+FEisNNpcnTb8yt92dBxuYlJCQOrXzAceXVyrDubGlaV5hmm/An9ojr4o44xXNc+3JPTk5NsqPkftjmZssqPVfTT501KfEFQ8IjuVb/yL3wp/ph6nuTBPSFTDU1zPlOcSnmwQg1B1xDKv7RvvNycCcmFTHSSjGB1Q3iGQprijRZ8XV6l90VeOWzaOVnupDLZKgAG06ngI8/WmsP2kstHElya6pGYNVgAjgdaw6jkebpi6YKb+aTTxxxM3Z5PpWVeS8qY51aM0g4UpB30qSSO2M8U8OG2pW38C0oznSoTuWP+PH8pP5qi2LpLHQpbMehRt4CF699w0z8wHek4DgACQkKqBXPzhvhfc5IGgetOAHi2n/XEOeKeKMXKq+ASnGTaRPcsRrZ+X3qP1hG5PrGmphDxlpvo4SpIUM+sSDQ5bodZbk7R0FcomZBCng7jCBlkBhoFcNaxFo5IUnSdPc2P9cWx5cccbhu8+32IlGTldfMYLtXenWX0rfn+ebAILeeZOh7omb3XeROy6mlZKGba/ZVsPZsPCFOwuTJLEw28JsrLSwopwAV4Hr5RYmMVpUV3bY5ss6mpRlf6UaxXFNHmazpFx55uWCqKU5hFTVKVGgUf8o7cIj0ZYVkNyrCGWh1UjXao7VHiTCVZnJoliabmDNVwuYgkoAqTXKuLjFiRrq86yUovgpig49xUnk/95lzT/wBZefzREylnPLn7Qcl3S28hbeEKFW3AUGqVjbpkRmKmLApBSOI6lkr9q+Yh2HWZtGZExLlBVLJQttYqDRQrQ6KSYE3clf8AFC30dvmujhWHCMOLFSvbSH2MUgT1X49itb6SjSJ2XRhZQ0mXIAdbUtsdY0GFOddaQwXNMpWjQY6RhOMstKbBTUe18u2GopG6AJG6AeS40U5YdmupkEvJkZV9IKq4kqLtATnQHMDhsiXtJlAsIIQ4HaLRUiuRKwcJGoIB2xZgEGEboFnnbd15sQL1szUtKPsnFMyy0EIc1ca4L9tPvUqNsddtWk6JSXlZZJVMPMp82gKGwkYlVJAB2Cp37odYxSBXqdrRXdkt9FdLD0qtuQmKICHFIWEuU90kALpnXb3x0St3ZY2o82ZdvmhLpUE4RhCsQqRxpD4RBSAeVin0dKLWZShISlMoQABkAFZCIWX6EJud6chBWXupzjZV1cI0OE5RY1ICkboBZPoI10gx/iMwZVIEvzCB1UlKcWLiBnr9Y5rvWfMJM0/Kr64m3gplfo3QFEinsKzPW7IsICACAeX7CLda1Al20ph1CmhibKkqHWFEkU45jLfURErlp5wmcEo6JrGFtqxowpaAyaKceIgg55Ak0i0CIzAnq07SEK9lrNvy8hMDJHTGlKqKlGEKKq5bM4ZZO88q6tLbbwUtWQGFQrt2piXwjdAEjdAq5JqqP//Z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data:image/jpeg;base64,/9j/4AAQSkZJRgABAQAAAQABAAD/2wCEAAkGBxQTEhUUExMWFhMXFx4bGBcYGB0YHRgcHR8aHBgaHx8dHCgkHCIlHRoYITEhJSkrLi4wFyA0ODMsNy0tLiwBCgoKDg0OGxAQGzQmICIsLCw3LTcsLC8wKzQ3LS0sLy8sLCwvLCwsLC0sLywsNywsLCwsLCwsLCw0LCwsLCwsLP/AABEIAKsAoAMBIgACEQEDEQH/xAAcAAACAgMBAQAAAAAAAAAAAAAABgUHAQMECAL/xABFEAABAgMFAwcJBgQFBQAAAAABAgMABBEFBhIhMUFRYQcTFCJxgZEjMjNCUmJygqFDU5KxwdE0c7LDFaLS4fAkJTVEY//EABkBAQADAQEAAAAAAAAAAAAAAAABAgMEBf/EAC4RAAICAQMDAgQFBQAAAAAAAAABAhEDBBIhEzFBIlFhobHBFDKBkfAFM0Jx4f/aAAwDAQACEQMRAD8AvGCCCACCCCACCCCACCCCACOabn2mqc46hFdMagmvZU5x0x5qvRaapmaedUa1WQnggEhI8PzMdGnwdVvnsZ5J7EelAYzCDyO2uXpRTSjVTCgB8ChVPgQod0P0ZZIOEnF+C0ZblYQQQRQsEEEEAEEEEAEEEEAEEEEAEEEEAYUcojLuW2icYDzYUkEkYVUxAg0oaExKQm3VHR5+dldELIfbHxZL+tPCBeKTi/ccoIIIFAjyw5qe0/nHqePLDmp7T+cel/T/APL9Puc+o8Fn8hfnTnYz/fi2IqfkL86c7Gf78WxHNrP7z/T6I0w/kQQQR8POhCVKUaJSCSdwGZjmNCKkbdDk49LJRkyhJU5i9ZXq0pllnWuwxMQocmzJUw5NLFFzTqnDwTUhA7Bn4w3wL5ElKkEEEECgQQQQAQGCCAIK6l4DNJcDiA0+0socbrXDrhNaCoNDnTYYnYS7zDoU43PJHkXKNTIGwGmBzu29g3w5g1zGkC80u67MzChe/wAhOSU2Mk4yw58LnmnsBr4w3xC3yszpEm836xQSn4k5j8oDG6lyTUERl2bS6RKsvbVoFfi0V9axJKVQVOQG2BVqnRmPLDmp7T+cXFe7lPbaq3KAOuaFw+Yns9s/TjFNkx62hxSgm5LvRyZpJtJFo8hfnTnYz/fi2I87XOvW5Z7ilIQlaHMIcQcqhOLDQ7CMSth1i7rtXpl51NWV9cDrNqyWnu2jiMo59bilvc64/wCGmGS20TcLPKJOFEktCPSPKS0gbys0p4VhmhStcc/aks16kuhTyx7xolFezM98cJ04/wA1+3IyWbJhlptpOiEhI7hSsdMEECgQtXdtp2ampgpp0RqiEGma1jziDu/cRm/VqqaZDTOcxMHm2gNc/OV3A68REpYFlJlZdtlGiBmd59Y95gaJJRt+SQggggZhBClbtqvyU0l5xRXIu0QrL0Ctisth/wCbKtaFAgEEEEVBGYI2GBZxaSZotKRQ+0tpwVQtJB79vaIX7izqwlyTePl5YhNfbbPo1juy8IaYUr4sql3GrQbBJa6r6R67Sjme1Jz74Foc+n+WNsEaFTjYb50rSG8OLGTQU1rWKyvdypatyQrsLyh/Qnb2nwjXFhnkdRRjKaj3JKQvCzZfS5d4kBt3GygDNSHKqCQOBBzO8RX97L8TE7VJPNsfdJOvxH1voOELkzMLcUVuKK1qNSpRqT3xmUllurS22krWo0Skak7o9XDpYY+Xyzmy5nkZqgh6szksnHM3C2yOJxHwTl9YUrbs4y8w6wTiLaymtKV3GlcqikbRywk6i7M3FpWzijZLvqbUFoUUrSahSTQjvhhufc9yfS8W3EoLWCmIEhWLHUVGlMI2Hzo57buhOStS6yrAPXR1095GnfSHUhu23yNrqx3ujypaNzo4B5I/rT+o8Iabk+Wcm5zUPO4Gz/8ANqqUkdpJPhFBViau1emYklVZX1D5zas0K7th4iOTNolLmHDN8eocU0/J6PjBMK9078y86AkHmn9rSjr8J9b8+EfV951ZQiUZPl5olAPsN/aLPAA0748ycJQdSR0w9b4OS7Q6ZNuTyvRIq1LcQPPc7zp3w5RzWdJIZaQ02KIQkJHdHTFSZyt8BGAYgr3W/wBFbCWxjmXThZbGZJ303Coj6ujYZlWSFrK3nFY3VE1qs607NIDb6bZLTkqh1Cm3EhSFCigdohRsCZXIPiRfUSyv+FdP1aUd4qKf7iHSI637Gbm2VNOaHNKhqhQ0UOIgTGXh9iRiEvfbrMpLqW8MQV1A394SD1eylamOW6truFSpSaymmhrseRscTv4wxuNhWoB7RWJi0nyVnFrg86tGdnQ3LIDi0IFW2q0SE11qaBVNKmJq63Ju/MlZeKpdKFYaKbJUo7cNSAR72Yiz74yaglE2yKvSxKqD12z6RvvAqOIickptLraHEGqFpCkngY7HrZJbYKjJ4E/U3ZX9rcm0sxKOqaC1voTjSpw1rh6xGEAChAOyHGy5GWcSzMNsthWAFCgkApChUgUESpFYXbk+TbdlTrLOqQPgPWbP4TTtSY5ZZJy5bNVGO3hdhjig+VSWwWk776Uq8RT9IvyKb5bJek0wv22iO9Kv2UI6dC6y17owzL0jDyKS2GUdX7bx8EpSPzxRYK0AggioIoQdo2iFbkul8Fms+9iV+JRMNcY6iV5ZP4l8aqKEa8135Z2Yk5RLCEpOJaylOEhtAoE1GfWUofhMR1rckbKqmXfW2fZWMae45KHfWGexBzs7NvnzUYWG/l6zh/EoD5TDHEQz5IdmXyY4ulR5/tG4E8ytYDWNKE4+cSQE03gqIzFK02RKXMvgWZkOT4WoLbShDyweokE55jrJNRVQ3bc4sW+DinlNyLZIU/UuqGqGU+ee1XmjvhgEojAlGBOBIASkioFNNY3lq96rJGyiw7FcX3+hvEcVsWo3LMredNEJHeTsA4mOtawASSAAKknIADUwnSDRtKYEwsHobKvIIP2q9rpG4bI4zaMb5fY33Uspxxwz02PLuCjbexlvYBxNc/8Acw2QQQIlLc7CCCCBUg7z2GX0pcaVgmWjiac47Unek6ERtu3bQmWySnA8g4XWjqhf7HUHbEvC3eGznG3BOyyaupFHWx9u3u+Meqe6BpF7ltYyQs2COizLkmcml1dluyvlW/lJBHBUTlmWg2+0l1pWJChUH9DuI3RxXms5TrYW1Tn2Vc40feGqTwUKpPbAiPHpZLwvuDmbRSr1ZlopPxtGqfFK1fhMStlT6X2kOo0WK0OoO1J4g1HdEfe1BDAeAqqXWl0U1onzwO1BUO+Aj3p/6Jh51KElSiEpAqSTQADUkxRXKVetE86gNJ8kziCVnVZVhxGmwdUUi47x2V0yWUyHShLlKqSAapqCQK7xEbIXAkGk4ejpWdqnOuo/84Ujq0+THj9cu5z5Iylwhb5Kb3haUybtErQnyStMYGqT7w14jszsK0pwMtOOq0QgqPcKwmWxyZsqWh2UWZZxKgchiTkaggE5EcDThDBepPOJal/vnQFD3E9dzuITh+YRTO8cnuh58F8SfaRsulJFqVaC/SKGNzitZxL+piUmX0oQpazRKQSSdgGZjZC7eIdIdbkx5h8pMcGweqj51fRJjA1XqlyYujLKXzk46CHJihSk+o0PRp8DiPE8IY4wBEDeW03AUyst/EujztQyj1nFfoNpgOZyOC2XFT75k2iRLtkdKcG07GUnf7W6GthlKEhKQEpSKADQAaCOSxbKblmUtNjIak6qJ1UTtJMd0BKXhdgggggUCCCCACCCCAFicbMi8p9A/wCkdNX0D7JX3yRuPrDvhmSoEAg1B0I2wLSCCCKg5EHaIX7PrJuCXUay6z5BR9Q/cqO72T2jYIF/zL4myWHRppSPsZglaNyXRm4n5x1hxSuJtxAUCkioIoRvB1EclryPPNFIOFYopCvZWnNKvH6VjNlTvOtBRGFWi0+ysZKT3H9IEPlWct2CQwG1GqmSWiTqcGST3pwnviWiKYHNza0+q8gLHxoolzxSpvwMSsBLvYRDNJ5ydWr1WGwhPxuHEvwSlv8AFEwTTM6RGXcTVnnCM3lF076K8wdyMI7oBcJs7Z6bS02txZohCSongIj7uSakoU66KPvnGseyPUb+VOXbXfHxaA5+YQz9m1Rx3ir7JHiCs/CnfErNTCW0KWtQShIqonQAQHZV7nHblqCXbxYStajhbbGrizokfmTsAJjTd6yCyFOOkLmXTidXx2ITuSnQCNNkSinXOlvpIURRls/ZIOpPvryJ3AAb6zsCW6VIIIIIFAggggAggggAggggAjRPSaHm1NuCqVDPZ2EHYQcwY3wQBF2VNLSosPGrqRVKzlzqNMXxDIKA0JB0IjKkc0/iHo3qBXuuDzVfMOqeKU7zHTaEmHAKHCtJqhepSr9QdCNoMfDZDzakLGFWiwD5p1BB8CDAtfk+bVTTm3Pu1gn4VdVX0Ne6O+OdCCtspcGZBSrYDsJHA/rG1kHCMWaqZnedpgQcdtDE0WxkXKN9yslHuTUxvnJhLTZVTJIySNSdEpHEmgHbGXWsS0HYkE/Mch9MXiI0OI5x0D1G8z7yz5o+UZ9qhuMCQsiTLbfXoXVkrcI0KjqBwGSRwAjiCelOAn+GaV1RsecHrcUJOm857BXrnqunmUkgfaKGRAPqg+0r6DPaI7WmwkBKQAkCgAyAA0EBfnyfcEEECoQQQQAQQQQAQRXHKneeZlHWEy7mALQoq6oNSCANRxiHsy0rdmGkutEKbVoaNCtMtDHTHTScFO0kzN5EnVFvwRTVlcok81MpZmglQ5wNuJKQlSakA0KcqitdoMSnKZe2alZpLbDmFBbCqYQc6neOET+EnuUeOSOrGrLRgioJW0bfcbS42kqQoVSQGcwdtCqsF1+Uia6U2zNBKkrcDZ6uBaFE4RplkrIgiD0k6bTTr4jqryW/HwWhiCttKdo3GIe+Vs9ElHXgRjAoivtqyT+/dFQpv5aZbU4HeolSUlXNpoFKCikabkn6bxFcWmnkVomWRRdF8wQtcn1vmclErWQXUkoc2ZjMGmyoIMI1/r6TktOuNNOhLaQmgwpNKip1ERDTylNw8ol5ElZb0fKUAadsVKmcvAQFBtRBFQQGTUa6YqwXY5TJgTCWZxKSlS8BVhwLbUTTrDSgORFARF3pJ03Fp17Mr1V5LZZaCRQdpO87SY+4qvlKvdNys3zbDuFHNpNMKTma11EWHd2ZU7KsOLNVrbSpR0qSATGU8MowU35LqabaJGCFTlKth6VlOcYVhXziRWgORrXWEOwrwWzNhRl1hYQQFZNpoTmNYvj08pw32kissiToueCK8u//AI10lrpNOYxeU9HpQ7s9aRC31vFaUhM4OexNK6zSlNp6yQc0mgGYyB7QdsTHTOUtqkv3DyJK2i3YIULTvy0izhNoIxuDChBP2m1J+HMngIXOTu2bRnniXHv+nbpjOBIxHYgGneaaDtEVWnltcnwkT1FaRxcuHp5b+Wv+pMF0ruT7sq2tm0OabNcLefVzNYb773LTaDjSi/zRQkgJwhVakGvnDdC4nkhTmBOnLWjYy/zx1QzQ6Sjupr4WZOEtzdfMSkPCStBRmUpmS06CpWJWoorGM+sRWtFVzETfLN/HJ/kp/NUMdmclMu24lTsypwIIUUYUoBppizJp4R33yuW3PPh0zaW6ICcNArQk1riG+L/iMXUjK+y/nBHTltaoUrJvvaTLDaG5MKaQgBKyw8agaGoVQ9oiHuUw1MT6FzD4Qsvc4E4T5ReLGBXRNVbIu+x2ES7DTPOJOBASFEgYqZVpWEiV5NG+lB9M2DheDuAIGxePDUK02VpFI6jH6l2vz7kvHLjyRHLTbGJ1qWSeq2Max7ysk+Ca/iiMs225BNlOSi1L59yqyQgkBz1M+FEisNNpcnTb8yt92dBxuYlJCQOrXzAceXVyrDubGlaV5hmm/An9ojr4o44xXNc+3JPTk5NsqPkftjmZssqPVfTT501KfEFQ8IjuVb/yL3wp/ph6nuTBPSFTDU1zPlOcSnmwQg1B1xDKv7RvvNycCcmFTHSSjGB1Q3iGQprijRZ8XV6l90VeOWzaOVnupDLZKgAG06ngI8/WmsP2kstHElya6pGYNVgAjgdaw6jkebpi6YKb+aTTxxxM3Z5PpWVeS8qY51aM0g4UpB30qSSO2M8U8OG2pW38C0oznSoTuWP+PH8pP5qi2LpLHQpbMehRt4CF699w0z8wHek4DgACQkKqBXPzhvhfc5IGgetOAHi2n/XEOeKeKMXKq+ASnGTaRPcsRrZ+X3qP1hG5PrGmphDxlpvo4SpIUM+sSDQ5bodZbk7R0FcomZBCng7jCBlkBhoFcNaxFo5IUnSdPc2P9cWx5cccbhu8+32IlGTldfMYLtXenWX0rfn+ebAILeeZOh7omb3XeROy6mlZKGba/ZVsPZsPCFOwuTJLEw28JsrLSwopwAV4Hr5RYmMVpUV3bY5ss6mpRlf6UaxXFNHmazpFx55uWCqKU5hFTVKVGgUf8o7cIj0ZYVkNyrCGWh1UjXao7VHiTCVZnJoliabmDNVwuYgkoAqTXKuLjFiRrq86yUovgpig49xUnk/95lzT/wBZefzREylnPLn7Qcl3S28hbeEKFW3AUGqVjbpkRmKmLApBSOI6lkr9q+Yh2HWZtGZExLlBVLJQttYqDRQrQ6KSYE3clf8AFC30dvmujhWHCMOLFSvbSH2MUgT1X49itb6SjSJ2XRhZQ0mXIAdbUtsdY0GFOddaQwXNMpWjQY6RhOMstKbBTUe18u2GopG6AJG6AeS40U5YdmupkEvJkZV9IKq4kqLtATnQHMDhsiXtJlAsIIQ4HaLRUiuRKwcJGoIB2xZgEGEboFnnbd15sQL1szUtKPsnFMyy0EIc1ca4L9tPvUqNsddtWk6JSXlZZJVMPMp82gKGwkYlVJAB2Cp37odYxSBXqdrRXdkt9FdLD0qtuQmKICHFIWEuU90kALpnXb3x0St3ZY2o82ZdvmhLpUE4RhCsQqRxpD4RBSAeVin0dKLWZShISlMoQABkAFZCIWX6EJud6chBWXupzjZV1cI0OE5RY1ICkboBZPoI10gx/iMwZVIEvzCB1UlKcWLiBnr9Y5rvWfMJM0/Kr64m3gplfo3QFEinsKzPW7IsICACAeX7CLda1Al20ph1CmhibKkqHWFEkU45jLfURErlp5wmcEo6JrGFtqxowpaAyaKceIgg55Ak0i0CIzAnq07SEK9lrNvy8hMDJHTGlKqKlGEKKq5bM4ZZO88q6tLbbwUtWQGFQrt2piXwjdAEjdAq5JqqP//Z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 Projects are Unique / Local</a:t>
            </a:r>
            <a:endParaRPr lang="en-US" dirty="0"/>
          </a:p>
        </p:txBody>
      </p:sp>
      <p:pic>
        <p:nvPicPr>
          <p:cNvPr id="2054" name="Picture 6" descr="http://upload.wikimedia.org/wikipedia/en/thumb/b/b1/Bradley_INTL_Logo.svg/200px-Bradley_INTL_Logo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05" y="2470665"/>
            <a:ext cx="1495804" cy="120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ZeaChem officials say they've produced cellulosic chemicals and ethanol at their Boardman plan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199" y="3764758"/>
            <a:ext cx="2527446" cy="125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41" y="984614"/>
            <a:ext cx="3541685" cy="14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8132" y="1215628"/>
            <a:ext cx="4577218" cy="3337322"/>
          </a:xfrm>
        </p:spPr>
        <p:txBody>
          <a:bodyPr>
            <a:noAutofit/>
          </a:bodyPr>
          <a:lstStyle/>
          <a:p>
            <a:pPr marL="346075" indent="-346075">
              <a:lnSpc>
                <a:spcPct val="75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Vermont</a:t>
            </a:r>
            <a:r>
              <a:rPr lang="en-US" b="1" dirty="0" smtClean="0">
                <a:solidFill>
                  <a:srgbClr val="002060"/>
                </a:solidFill>
              </a:rPr>
              <a:t>…Dairy and Beer Brewery Waste streams enable dark algae growth</a:t>
            </a:r>
          </a:p>
          <a:p>
            <a:pPr marL="346075" indent="-346075">
              <a:lnSpc>
                <a:spcPct val="75000"/>
              </a:lnSpc>
            </a:pPr>
            <a:endParaRPr lang="en-US" b="1" dirty="0" smtClean="0"/>
          </a:p>
          <a:p>
            <a:pPr marL="346075" indent="-346075">
              <a:lnSpc>
                <a:spcPct val="75000"/>
              </a:lnSpc>
            </a:pPr>
            <a:endParaRPr lang="en-US" b="1" dirty="0" smtClean="0"/>
          </a:p>
          <a:p>
            <a:pPr marL="346075" indent="-346075">
              <a:lnSpc>
                <a:spcPct val="75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Connecticut</a:t>
            </a:r>
            <a:r>
              <a:rPr lang="en-US" b="1" dirty="0" smtClean="0"/>
              <a:t> … </a:t>
            </a:r>
            <a:r>
              <a:rPr lang="en-US" b="1" dirty="0" smtClean="0">
                <a:solidFill>
                  <a:srgbClr val="002060"/>
                </a:solidFill>
              </a:rPr>
              <a:t>MSW base strong and centralized public / private capture</a:t>
            </a:r>
            <a:endParaRPr lang="en-US" b="1" dirty="0">
              <a:solidFill>
                <a:srgbClr val="002060"/>
              </a:solidFill>
            </a:endParaRPr>
          </a:p>
          <a:p>
            <a:pPr marL="346075" indent="-346075">
              <a:lnSpc>
                <a:spcPct val="75000"/>
              </a:lnSpc>
            </a:pPr>
            <a:endParaRPr lang="en-US" b="1" dirty="0"/>
          </a:p>
          <a:p>
            <a:pPr>
              <a:lnSpc>
                <a:spcPct val="75000"/>
              </a:lnSpc>
            </a:pP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Oregon</a:t>
            </a:r>
            <a:r>
              <a:rPr lang="en-US" b="1" dirty="0" smtClean="0">
                <a:solidFill>
                  <a:srgbClr val="002060"/>
                </a:solidFill>
              </a:rPr>
              <a:t>…. Creative Woody Biomass productivity and capture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AutoShape 2" descr="data:image/jpeg;base64,/9j/4AAQSkZJRgABAQAAAQABAAD/2wCEAAkGBxQTEhUUExMWFhMXFx4bGBcYGB0YHRgcHR8aHBgaHx8dHCgkHCIlHRoYITEhJSkrLi4wFyA0ODMsNy0tLiwBCgoKDg0OGxAQGzQmICIsLCw3LTcsLC8wKzQ3LS0sLy8sLCwvLCwsLC0sLywsNywsLCwsLCwsLCw0LCwsLCwsLP/AABEIAKsAoAMBIgACEQEDEQH/xAAcAAACAgMBAQAAAAAAAAAAAAAABgUHAQMECAL/xABFEAABAgMFAwcJBgQFBQAAAAABAgMABBEFBhIhMUFRYQcTFCJxgZEjMjNCUmJygqFDU5KxwdE0c7LDFaLS4fAkJTVEY//EABkBAQADAQEAAAAAAAAAAAAAAAABAgMEBf/EAC4RAAICAQMDAgQFBQAAAAAAAAABAhEDBBIhEzFBIlFhobHBFDKBkfAFM0Jx4f/aAAwDAQACEQMRAD8AvGCCCACCCCACCCCACCCCACOabn2mqc46hFdMagmvZU5x0x5qvRaapmaedUa1WQnggEhI8PzMdGnwdVvnsZ5J7EelAYzCDyO2uXpRTSjVTCgB8ChVPgQod0P0ZZIOEnF+C0ZblYQQQRQsEEEEAEEEEAEEEEAEEEEAEEEEAYUcojLuW2icYDzYUkEkYVUxAg0oaExKQm3VHR5+dldELIfbHxZL+tPCBeKTi/ccoIIIFAjyw5qe0/nHqePLDmp7T+cel/T/APL9Puc+o8Fn8hfnTnYz/fi2IqfkL86c7Gf78WxHNrP7z/T6I0w/kQQQR8POhCVKUaJSCSdwGZjmNCKkbdDk49LJRkyhJU5i9ZXq0pllnWuwxMQocmzJUw5NLFFzTqnDwTUhA7Bn4w3wL5ElKkEEEECgQQQQAQGCCAIK6l4DNJcDiA0+0socbrXDrhNaCoNDnTYYnYS7zDoU43PJHkXKNTIGwGmBzu29g3w5g1zGkC80u67MzChe/wAhOSU2Mk4yw58LnmnsBr4w3xC3yszpEm836xQSn4k5j8oDG6lyTUERl2bS6RKsvbVoFfi0V9axJKVQVOQG2BVqnRmPLDmp7T+cXFe7lPbaq3KAOuaFw+Yns9s/TjFNkx62hxSgm5LvRyZpJtJFo8hfnTnYz/fi2I87XOvW5Z7ilIQlaHMIcQcqhOLDQ7CMSth1i7rtXpl51NWV9cDrNqyWnu2jiMo59bilvc64/wCGmGS20TcLPKJOFEktCPSPKS0gbys0p4VhmhStcc/aks16kuhTyx7xolFezM98cJ04/wA1+3IyWbJhlptpOiEhI7hSsdMEECgQtXdtp2ampgpp0RqiEGma1jziDu/cRm/VqqaZDTOcxMHm2gNc/OV3A68REpYFlJlZdtlGiBmd59Y95gaJJRt+SQggggZhBClbtqvyU0l5xRXIu0QrL0Ctisth/wCbKtaFAgEEEEVBGYI2GBZxaSZotKRQ+0tpwVQtJB79vaIX7izqwlyTePl5YhNfbbPo1juy8IaYUr4sql3GrQbBJa6r6R67Sjme1Jz74Foc+n+WNsEaFTjYb50rSG8OLGTQU1rWKyvdypatyQrsLyh/Qnb2nwjXFhnkdRRjKaj3JKQvCzZfS5d4kBt3GygDNSHKqCQOBBzO8RX97L8TE7VJPNsfdJOvxH1voOELkzMLcUVuKK1qNSpRqT3xmUllurS22krWo0Skak7o9XDpYY+Xyzmy5nkZqgh6szksnHM3C2yOJxHwTl9YUrbs4y8w6wTiLaymtKV3GlcqikbRywk6i7M3FpWzijZLvqbUFoUUrSahSTQjvhhufc9yfS8W3EoLWCmIEhWLHUVGlMI2Hzo57buhOStS6yrAPXR1095GnfSHUhu23yNrqx3ujypaNzo4B5I/rT+o8Iabk+Wcm5zUPO4Gz/8ANqqUkdpJPhFBViau1emYklVZX1D5zas0K7th4iOTNolLmHDN8eocU0/J6PjBMK9078y86AkHmn9rSjr8J9b8+EfV951ZQiUZPl5olAPsN/aLPAA0748ycJQdSR0w9b4OS7Q6ZNuTyvRIq1LcQPPc7zp3w5RzWdJIZaQ02KIQkJHdHTFSZyt8BGAYgr3W/wBFbCWxjmXThZbGZJ303Coj6ujYZlWSFrK3nFY3VE1qs607NIDb6bZLTkqh1Cm3EhSFCigdohRsCZXIPiRfUSyv+FdP1aUd4qKf7iHSI637Gbm2VNOaHNKhqhQ0UOIgTGXh9iRiEvfbrMpLqW8MQV1A394SD1eylamOW6truFSpSaymmhrseRscTv4wxuNhWoB7RWJi0nyVnFrg86tGdnQ3LIDi0IFW2q0SE11qaBVNKmJq63Ju/MlZeKpdKFYaKbJUo7cNSAR72Yiz74yaglE2yKvSxKqD12z6RvvAqOIickptLraHEGqFpCkngY7HrZJbYKjJ4E/U3ZX9rcm0sxKOqaC1voTjSpw1rh6xGEAChAOyHGy5GWcSzMNsthWAFCgkApChUgUESpFYXbk+TbdlTrLOqQPgPWbP4TTtSY5ZZJy5bNVGO3hdhjig+VSWwWk776Uq8RT9IvyKb5bJek0wv22iO9Kv2UI6dC6y17owzL0jDyKS2GUdX7bx8EpSPzxRYK0AggioIoQdo2iFbkul8Fms+9iV+JRMNcY6iV5ZP4l8aqKEa8135Z2Yk5RLCEpOJaylOEhtAoE1GfWUofhMR1rckbKqmXfW2fZWMae45KHfWGexBzs7NvnzUYWG/l6zh/EoD5TDHEQz5IdmXyY4ulR5/tG4E8ytYDWNKE4+cSQE03gqIzFK02RKXMvgWZkOT4WoLbShDyweokE55jrJNRVQ3bc4sW+DinlNyLZIU/UuqGqGU+ee1XmjvhgEojAlGBOBIASkioFNNY3lq96rJGyiw7FcX3+hvEcVsWo3LMredNEJHeTsA4mOtawASSAAKknIADUwnSDRtKYEwsHobKvIIP2q9rpG4bI4zaMb5fY33Uspxxwz02PLuCjbexlvYBxNc/8Acw2QQQIlLc7CCCCBUg7z2GX0pcaVgmWjiac47Unek6ERtu3bQmWySnA8g4XWjqhf7HUHbEvC3eGznG3BOyyaupFHWx9u3u+Meqe6BpF7ltYyQs2COizLkmcml1dluyvlW/lJBHBUTlmWg2+0l1pWJChUH9DuI3RxXms5TrYW1Tn2Vc40feGqTwUKpPbAiPHpZLwvuDmbRSr1ZlopPxtGqfFK1fhMStlT6X2kOo0WK0OoO1J4g1HdEfe1BDAeAqqXWl0U1onzwO1BUO+Aj3p/6Jh51KElSiEpAqSTQADUkxRXKVetE86gNJ8kziCVnVZVhxGmwdUUi47x2V0yWUyHShLlKqSAapqCQK7xEbIXAkGk4ejpWdqnOuo/84Ujq0+THj9cu5z5Iylwhb5Kb3haUybtErQnyStMYGqT7w14jszsK0pwMtOOq0QgqPcKwmWxyZsqWh2UWZZxKgchiTkaggE5EcDThDBepPOJal/vnQFD3E9dzuITh+YRTO8cnuh58F8SfaRsulJFqVaC/SKGNzitZxL+piUmX0oQpazRKQSSdgGZjZC7eIdIdbkx5h8pMcGweqj51fRJjA1XqlyYujLKXzk46CHJihSk+o0PRp8DiPE8IY4wBEDeW03AUyst/EujztQyj1nFfoNpgOZyOC2XFT75k2iRLtkdKcG07GUnf7W6GthlKEhKQEpSKADQAaCOSxbKblmUtNjIak6qJ1UTtJMd0BKXhdgggggUCCCCACCCCAFicbMi8p9A/wCkdNX0D7JX3yRuPrDvhmSoEAg1B0I2wLSCCCKg5EHaIX7PrJuCXUay6z5BR9Q/cqO72T2jYIF/zL4myWHRppSPsZglaNyXRm4n5x1hxSuJtxAUCkioIoRvB1EclryPPNFIOFYopCvZWnNKvH6VjNlTvOtBRGFWi0+ysZKT3H9IEPlWct2CQwG1GqmSWiTqcGST3pwnviWiKYHNza0+q8gLHxoolzxSpvwMSsBLvYRDNJ5ydWr1WGwhPxuHEvwSlv8AFEwTTM6RGXcTVnnCM3lF076K8wdyMI7oBcJs7Z6bS02txZohCSongIj7uSakoU66KPvnGseyPUb+VOXbXfHxaA5+YQz9m1Rx3ir7JHiCs/CnfErNTCW0KWtQShIqonQAQHZV7nHblqCXbxYStajhbbGrizokfmTsAJjTd6yCyFOOkLmXTidXx2ITuSnQCNNkSinXOlvpIURRls/ZIOpPvryJ3AAb6zsCW6VIIIIIFAggggAggggAggggAjRPSaHm1NuCqVDPZ2EHYQcwY3wQBF2VNLSosPGrqRVKzlzqNMXxDIKA0JB0IjKkc0/iHo3qBXuuDzVfMOqeKU7zHTaEmHAKHCtJqhepSr9QdCNoMfDZDzakLGFWiwD5p1BB8CDAtfk+bVTTm3Pu1gn4VdVX0Ne6O+OdCCtspcGZBSrYDsJHA/rG1kHCMWaqZnedpgQcdtDE0WxkXKN9yslHuTUxvnJhLTZVTJIySNSdEpHEmgHbGXWsS0HYkE/Mch9MXiI0OI5x0D1G8z7yz5o+UZ9qhuMCQsiTLbfXoXVkrcI0KjqBwGSRwAjiCelOAn+GaV1RsecHrcUJOm857BXrnqunmUkgfaKGRAPqg+0r6DPaI7WmwkBKQAkCgAyAA0EBfnyfcEEECoQQQQAQQQQAQRXHKneeZlHWEy7mALQoq6oNSCANRxiHsy0rdmGkutEKbVoaNCtMtDHTHTScFO0kzN5EnVFvwRTVlcok81MpZmglQ5wNuJKQlSakA0KcqitdoMSnKZe2alZpLbDmFBbCqYQc6neOET+EnuUeOSOrGrLRgioJW0bfcbS42kqQoVSQGcwdtCqsF1+Uia6U2zNBKkrcDZ6uBaFE4RplkrIgiD0k6bTTr4jqryW/HwWhiCttKdo3GIe+Vs9ElHXgRjAoivtqyT+/dFQpv5aZbU4HeolSUlXNpoFKCikabkn6bxFcWmnkVomWRRdF8wQtcn1vmclErWQXUkoc2ZjMGmyoIMI1/r6TktOuNNOhLaQmgwpNKip1ERDTylNw8ol5ElZb0fKUAadsVKmcvAQFBtRBFQQGTUa6YqwXY5TJgTCWZxKSlS8BVhwLbUTTrDSgORFARF3pJ03Fp17Mr1V5LZZaCRQdpO87SY+4qvlKvdNys3zbDuFHNpNMKTma11EWHd2ZU7KsOLNVrbSpR0qSATGU8MowU35LqabaJGCFTlKth6VlOcYVhXziRWgORrXWEOwrwWzNhRl1hYQQFZNpoTmNYvj08pw32kissiToueCK8u//AI10lrpNOYxeU9HpQ7s9aRC31vFaUhM4OexNK6zSlNp6yQc0mgGYyB7QdsTHTOUtqkv3DyJK2i3YIULTvy0izhNoIxuDChBP2m1J+HMngIXOTu2bRnniXHv+nbpjOBIxHYgGneaaDtEVWnltcnwkT1FaRxcuHp5b+Wv+pMF0ruT7sq2tm0OabNcLefVzNYb773LTaDjSi/zRQkgJwhVakGvnDdC4nkhTmBOnLWjYy/zx1QzQ6Sjupr4WZOEtzdfMSkPCStBRmUpmS06CpWJWoorGM+sRWtFVzETfLN/HJ/kp/NUMdmclMu24lTsypwIIUUYUoBppizJp4R33yuW3PPh0zaW6ICcNArQk1riG+L/iMXUjK+y/nBHTltaoUrJvvaTLDaG5MKaQgBKyw8agaGoVQ9oiHuUw1MT6FzD4Qsvc4E4T5ReLGBXRNVbIu+x2ES7DTPOJOBASFEgYqZVpWEiV5NG+lB9M2DheDuAIGxePDUK02VpFI6jH6l2vz7kvHLjyRHLTbGJ1qWSeq2Max7ysk+Ca/iiMs225BNlOSi1L59yqyQgkBz1M+FEisNNpcnTb8yt92dBxuYlJCQOrXzAceXVyrDubGlaV5hmm/An9ojr4o44xXNc+3JPTk5NsqPkftjmZssqPVfTT501KfEFQ8IjuVb/yL3wp/ph6nuTBPSFTDU1zPlOcSnmwQg1B1xDKv7RvvNycCcmFTHSSjGB1Q3iGQprijRZ8XV6l90VeOWzaOVnupDLZKgAG06ngI8/WmsP2kstHElya6pGYNVgAjgdaw6jkebpi6YKb+aTTxxxM3Z5PpWVeS8qY51aM0g4UpB30qSSO2M8U8OG2pW38C0oznSoTuWP+PH8pP5qi2LpLHQpbMehRt4CF699w0z8wHek4DgACQkKqBXPzhvhfc5IGgetOAHi2n/XEOeKeKMXKq+ASnGTaRPcsRrZ+X3qP1hG5PrGmphDxlpvo4SpIUM+sSDQ5bodZbk7R0FcomZBCng7jCBlkBhoFcNaxFo5IUnSdPc2P9cWx5cccbhu8+32IlGTldfMYLtXenWX0rfn+ebAILeeZOh7omb3XeROy6mlZKGba/ZVsPZsPCFOwuTJLEw28JsrLSwopwAV4Hr5RYmMVpUV3bY5ss6mpRlf6UaxXFNHmazpFx55uWCqKU5hFTVKVGgUf8o7cIj0ZYVkNyrCGWh1UjXao7VHiTCVZnJoliabmDNVwuYgkoAqTXKuLjFiRrq86yUovgpig49xUnk/95lzT/wBZefzREylnPLn7Qcl3S28hbeEKFW3AUGqVjbpkRmKmLApBSOI6lkr9q+Yh2HWZtGZExLlBVLJQttYqDRQrQ6KSYE3clf8AFC30dvmujhWHCMOLFSvbSH2MUgT1X49itb6SjSJ2XRhZQ0mXIAdbUtsdY0GFOddaQwXNMpWjQY6RhOMstKbBTUe18u2GopG6AJG6AeS40U5YdmupkEvJkZV9IKq4kqLtATnQHMDhsiXtJlAsIIQ4HaLRUiuRKwcJGoIB2xZgEGEboFnnbd15sQL1szUtKPsnFMyy0EIc1ca4L9tPvUqNsddtWk6JSXlZZJVMPMp82gKGwkYlVJAB2Cp37odYxSBXqdrRXdkt9FdLD0qtuQmKICHFIWEuU90kALpnXb3x0St3ZY2o82ZdvmhLpUE4RhCsQqRxpD4RBSAeVin0dKLWZShISlMoQABkAFZCIWX6EJud6chBWXupzjZV1cI0OE5RY1ICkboBZPoI10gx/iMwZVIEvzCB1UlKcWLiBnr9Y5rvWfMJM0/Kr64m3gplfo3QFEinsKzPW7IsICACAeX7CLda1Al20ph1CmhibKkqHWFEkU45jLfURErlp5wmcEo6JrGFtqxowpaAyaKceIgg55Ak0i0CIzAnq07SEK9lrNvy8hMDJHTGlKqKlGEKKq5bM4ZZO88q6tLbbwUtWQGFQrt2piXwjdAEjdAq5JqqP//Z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4" descr="data:image/jpeg;base64,/9j/4AAQSkZJRgABAQAAAQABAAD/2wCEAAkGBxQTEhUUExMWFhMXFx4bGBcYGB0YHRgcHR8aHBgaHx8dHCgkHCIlHRoYITEhJSkrLi4wFyA0ODMsNy0tLiwBCgoKDg0OGxAQGzQmICIsLCw3LTcsLC8wKzQ3LS0sLy8sLCwvLCwsLC0sLywsNywsLCwsLCwsLCw0LCwsLCwsLP/AABEIAKsAoAMBIgACEQEDEQH/xAAcAAACAgMBAQAAAAAAAAAAAAAABgUHAQMECAL/xABFEAABAgMFAwcJBgQFBQAAAAABAgMABBEFBhIhMUFRYQcTFCJxgZEjMjNCUmJygqFDU5KxwdE0c7LDFaLS4fAkJTVEY//EABkBAQADAQEAAAAAAAAAAAAAAAABAgMEBf/EAC4RAAICAQMDAgQFBQAAAAAAAAABAhEDBBIhEzFBIlFhobHBFDKBkfAFM0Jx4f/aAAwDAQACEQMRAD8AvGCCCACCCCACCCCACCCCACOabn2mqc46hFdMagmvZU5x0x5qvRaapmaedUa1WQnggEhI8PzMdGnwdVvnsZ5J7EelAYzCDyO2uXpRTSjVTCgB8ChVPgQod0P0ZZIOEnF+C0ZblYQQQRQsEEEEAEEEEAEEEEAEEEEAEEEEAYUcojLuW2icYDzYUkEkYVUxAg0oaExKQm3VHR5+dldELIfbHxZL+tPCBeKTi/ccoIIIFAjyw5qe0/nHqePLDmp7T+cel/T/APL9Puc+o8Fn8hfnTnYz/fi2IqfkL86c7Gf78WxHNrP7z/T6I0w/kQQQR8POhCVKUaJSCSdwGZjmNCKkbdDk49LJRkyhJU5i9ZXq0pllnWuwxMQocmzJUw5NLFFzTqnDwTUhA7Bn4w3wL5ElKkEEEECgQQQQAQGCCAIK6l4DNJcDiA0+0socbrXDrhNaCoNDnTYYnYS7zDoU43PJHkXKNTIGwGmBzu29g3w5g1zGkC80u67MzChe/wAhOSU2Mk4yw58LnmnsBr4w3xC3yszpEm836xQSn4k5j8oDG6lyTUERl2bS6RKsvbVoFfi0V9axJKVQVOQG2BVqnRmPLDmp7T+cXFe7lPbaq3KAOuaFw+Yns9s/TjFNkx62hxSgm5LvRyZpJtJFo8hfnTnYz/fi2I87XOvW5Z7ilIQlaHMIcQcqhOLDQ7CMSth1i7rtXpl51NWV9cDrNqyWnu2jiMo59bilvc64/wCGmGS20TcLPKJOFEktCPSPKS0gbys0p4VhmhStcc/aks16kuhTyx7xolFezM98cJ04/wA1+3IyWbJhlptpOiEhI7hSsdMEECgQtXdtp2ampgpp0RqiEGma1jziDu/cRm/VqqaZDTOcxMHm2gNc/OV3A68REpYFlJlZdtlGiBmd59Y95gaJJRt+SQggggZhBClbtqvyU0l5xRXIu0QrL0Ctisth/wCbKtaFAgEEEEVBGYI2GBZxaSZotKRQ+0tpwVQtJB79vaIX7izqwlyTePl5YhNfbbPo1juy8IaYUr4sql3GrQbBJa6r6R67Sjme1Jz74Foc+n+WNsEaFTjYb50rSG8OLGTQU1rWKyvdypatyQrsLyh/Qnb2nwjXFhnkdRRjKaj3JKQvCzZfS5d4kBt3GygDNSHKqCQOBBzO8RX97L8TE7VJPNsfdJOvxH1voOELkzMLcUVuKK1qNSpRqT3xmUllurS22krWo0Skak7o9XDpYY+Xyzmy5nkZqgh6szksnHM3C2yOJxHwTl9YUrbs4y8w6wTiLaymtKV3GlcqikbRywk6i7M3FpWzijZLvqbUFoUUrSahSTQjvhhufc9yfS8W3EoLWCmIEhWLHUVGlMI2Hzo57buhOStS6yrAPXR1095GnfSHUhu23yNrqx3ujypaNzo4B5I/rT+o8Iabk+Wcm5zUPO4Gz/8ANqqUkdpJPhFBViau1emYklVZX1D5zas0K7th4iOTNolLmHDN8eocU0/J6PjBMK9078y86AkHmn9rSjr8J9b8+EfV951ZQiUZPl5olAPsN/aLPAA0748ycJQdSR0w9b4OS7Q6ZNuTyvRIq1LcQPPc7zp3w5RzWdJIZaQ02KIQkJHdHTFSZyt8BGAYgr3W/wBFbCWxjmXThZbGZJ303Coj6ujYZlWSFrK3nFY3VE1qs607NIDb6bZLTkqh1Cm3EhSFCigdohRsCZXIPiRfUSyv+FdP1aUd4qKf7iHSI637Gbm2VNOaHNKhqhQ0UOIgTGXh9iRiEvfbrMpLqW8MQV1A394SD1eylamOW6truFSpSaymmhrseRscTv4wxuNhWoB7RWJi0nyVnFrg86tGdnQ3LIDi0IFW2q0SE11qaBVNKmJq63Ju/MlZeKpdKFYaKbJUo7cNSAR72Yiz74yaglE2yKvSxKqD12z6RvvAqOIickptLraHEGqFpCkngY7HrZJbYKjJ4E/U3ZX9rcm0sxKOqaC1voTjSpw1rh6xGEAChAOyHGy5GWcSzMNsthWAFCgkApChUgUESpFYXbk+TbdlTrLOqQPgPWbP4TTtSY5ZZJy5bNVGO3hdhjig+VSWwWk776Uq8RT9IvyKb5bJek0wv22iO9Kv2UI6dC6y17owzL0jDyKS2GUdX7bx8EpSPzxRYK0AggioIoQdo2iFbkul8Fms+9iV+JRMNcY6iV5ZP4l8aqKEa8135Z2Yk5RLCEpOJaylOEhtAoE1GfWUofhMR1rckbKqmXfW2fZWMae45KHfWGexBzs7NvnzUYWG/l6zh/EoD5TDHEQz5IdmXyY4ulR5/tG4E8ytYDWNKE4+cSQE03gqIzFK02RKXMvgWZkOT4WoLbShDyweokE55jrJNRVQ3bc4sW+DinlNyLZIU/UuqGqGU+ee1XmjvhgEojAlGBOBIASkioFNNY3lq96rJGyiw7FcX3+hvEcVsWo3LMredNEJHeTsA4mOtawASSAAKknIADUwnSDRtKYEwsHobKvIIP2q9rpG4bI4zaMb5fY33Uspxxwz02PLuCjbexlvYBxNc/8Acw2QQQIlLc7CCCCBUg7z2GX0pcaVgmWjiac47Unek6ERtu3bQmWySnA8g4XWjqhf7HUHbEvC3eGznG3BOyyaupFHWx9u3u+Meqe6BpF7ltYyQs2COizLkmcml1dluyvlW/lJBHBUTlmWg2+0l1pWJChUH9DuI3RxXms5TrYW1Tn2Vc40feGqTwUKpPbAiPHpZLwvuDmbRSr1ZlopPxtGqfFK1fhMStlT6X2kOo0WK0OoO1J4g1HdEfe1BDAeAqqXWl0U1onzwO1BUO+Aj3p/6Jh51KElSiEpAqSTQADUkxRXKVetE86gNJ8kziCVnVZVhxGmwdUUi47x2V0yWUyHShLlKqSAapqCQK7xEbIXAkGk4ejpWdqnOuo/84Ujq0+THj9cu5z5Iylwhb5Kb3haUybtErQnyStMYGqT7w14jszsK0pwMtOOq0QgqPcKwmWxyZsqWh2UWZZxKgchiTkaggE5EcDThDBepPOJal/vnQFD3E9dzuITh+YRTO8cnuh58F8SfaRsulJFqVaC/SKGNzitZxL+piUmX0oQpazRKQSSdgGZjZC7eIdIdbkx5h8pMcGweqj51fRJjA1XqlyYujLKXzk46CHJihSk+o0PRp8DiPE8IY4wBEDeW03AUyst/EujztQyj1nFfoNpgOZyOC2XFT75k2iRLtkdKcG07GUnf7W6GthlKEhKQEpSKADQAaCOSxbKblmUtNjIak6qJ1UTtJMd0BKXhdgggggUCCCCACCCCAFicbMi8p9A/wCkdNX0D7JX3yRuPrDvhmSoEAg1B0I2wLSCCCKg5EHaIX7PrJuCXUay6z5BR9Q/cqO72T2jYIF/zL4myWHRppSPsZglaNyXRm4n5x1hxSuJtxAUCkioIoRvB1EclryPPNFIOFYopCvZWnNKvH6VjNlTvOtBRGFWi0+ysZKT3H9IEPlWct2CQwG1GqmSWiTqcGST3pwnviWiKYHNza0+q8gLHxoolzxSpvwMSsBLvYRDNJ5ydWr1WGwhPxuHEvwSlv8AFEwTTM6RGXcTVnnCM3lF076K8wdyMI7oBcJs7Z6bS02txZohCSongIj7uSakoU66KPvnGseyPUb+VOXbXfHxaA5+YQz9m1Rx3ir7JHiCs/CnfErNTCW0KWtQShIqonQAQHZV7nHblqCXbxYStajhbbGrizokfmTsAJjTd6yCyFOOkLmXTidXx2ITuSnQCNNkSinXOlvpIURRls/ZIOpPvryJ3AAb6zsCW6VIIIIIFAggggAggggAggggAjRPSaHm1NuCqVDPZ2EHYQcwY3wQBF2VNLSosPGrqRVKzlzqNMXxDIKA0JB0IjKkc0/iHo3qBXuuDzVfMOqeKU7zHTaEmHAKHCtJqhepSr9QdCNoMfDZDzakLGFWiwD5p1BB8CDAtfk+bVTTm3Pu1gn4VdVX0Ne6O+OdCCtspcGZBSrYDsJHA/rG1kHCMWaqZnedpgQcdtDE0WxkXKN9yslHuTUxvnJhLTZVTJIySNSdEpHEmgHbGXWsS0HYkE/Mch9MXiI0OI5x0D1G8z7yz5o+UZ9qhuMCQsiTLbfXoXVkrcI0KjqBwGSRwAjiCelOAn+GaV1RsecHrcUJOm857BXrnqunmUkgfaKGRAPqg+0r6DPaI7WmwkBKQAkCgAyAA0EBfnyfcEEECoQQQQAQQQQAQRXHKneeZlHWEy7mALQoq6oNSCANRxiHsy0rdmGkutEKbVoaNCtMtDHTHTScFO0kzN5EnVFvwRTVlcok81MpZmglQ5wNuJKQlSakA0KcqitdoMSnKZe2alZpLbDmFBbCqYQc6neOET+EnuUeOSOrGrLRgioJW0bfcbS42kqQoVSQGcwdtCqsF1+Uia6U2zNBKkrcDZ6uBaFE4RplkrIgiD0k6bTTr4jqryW/HwWhiCttKdo3GIe+Vs9ElHXgRjAoivtqyT+/dFQpv5aZbU4HeolSUlXNpoFKCikabkn6bxFcWmnkVomWRRdF8wQtcn1vmclErWQXUkoc2ZjMGmyoIMI1/r6TktOuNNOhLaQmgwpNKip1ERDTylNw8ol5ElZb0fKUAadsVKmcvAQFBtRBFQQGTUa6YqwXY5TJgTCWZxKSlS8BVhwLbUTTrDSgORFARF3pJ03Fp17Mr1V5LZZaCRQdpO87SY+4qvlKvdNys3zbDuFHNpNMKTma11EWHd2ZU7KsOLNVrbSpR0qSATGU8MowU35LqabaJGCFTlKth6VlOcYVhXziRWgORrXWEOwrwWzNhRl1hYQQFZNpoTmNYvj08pw32kissiToueCK8u//AI10lrpNOYxeU9HpQ7s9aRC31vFaUhM4OexNK6zSlNp6yQc0mgGYyB7QdsTHTOUtqkv3DyJK2i3YIULTvy0izhNoIxuDChBP2m1J+HMngIXOTu2bRnniXHv+nbpjOBIxHYgGneaaDtEVWnltcnwkT1FaRxcuHp5b+Wv+pMF0ruT7sq2tm0OabNcLefVzNYb773LTaDjSi/zRQkgJwhVakGvnDdC4nkhTmBOnLWjYy/zx1QzQ6Sjupr4WZOEtzdfMSkPCStBRmUpmS06CpWJWoorGM+sRWtFVzETfLN/HJ/kp/NUMdmclMu24lTsypwIIUUYUoBppizJp4R33yuW3PPh0zaW6ICcNArQk1riG+L/iMXUjK+y/nBHTltaoUrJvvaTLDaG5MKaQgBKyw8agaGoVQ9oiHuUw1MT6FzD4Qsvc4E4T5ReLGBXRNVbIu+x2ES7DTPOJOBASFEgYqZVpWEiV5NG+lB9M2DheDuAIGxePDUK02VpFI6jH6l2vz7kvHLjyRHLTbGJ1qWSeq2Max7ysk+Ca/iiMs225BNlOSi1L59yqyQgkBz1M+FEisNNpcnTb8yt92dBxuYlJCQOrXzAceXVyrDubGlaV5hmm/An9ojr4o44xXNc+3JPTk5NsqPkftjmZssqPVfTT501KfEFQ8IjuVb/yL3wp/ph6nuTBPSFTDU1zPlOcSnmwQg1B1xDKv7RvvNycCcmFTHSSjGB1Q3iGQprijRZ8XV6l90VeOWzaOVnupDLZKgAG06ngI8/WmsP2kstHElya6pGYNVgAjgdaw6jkebpi6YKb+aTTxxxM3Z5PpWVeS8qY51aM0g4UpB30qSSO2M8U8OG2pW38C0oznSoTuWP+PH8pP5qi2LpLHQpbMehRt4CF699w0z8wHek4DgACQkKqBXPzhvhfc5IGgetOAHi2n/XEOeKeKMXKq+ASnGTaRPcsRrZ+X3qP1hG5PrGmphDxlpvo4SpIUM+sSDQ5bodZbk7R0FcomZBCng7jCBlkBhoFcNaxFo5IUnSdPc2P9cWx5cccbhu8+32IlGTldfMYLtXenWX0rfn+ebAILeeZOh7omb3XeROy6mlZKGba/ZVsPZsPCFOwuTJLEw28JsrLSwopwAV4Hr5RYmMVpUV3bY5ss6mpRlf6UaxXFNHmazpFx55uWCqKU5hFTVKVGgUf8o7cIj0ZYVkNyrCGWh1UjXao7VHiTCVZnJoliabmDNVwuYgkoAqTXKuLjFiRrq86yUovgpig49xUnk/95lzT/wBZefzREylnPLn7Qcl3S28hbeEKFW3AUGqVjbpkRmKmLApBSOI6lkr9q+Yh2HWZtGZExLlBVLJQttYqDRQrQ6KSYE3clf8AFC30dvmujhWHCMOLFSvbSH2MUgT1X49itb6SjSJ2XRhZQ0mXIAdbUtsdY0GFOddaQwXNMpWjQY6RhOMstKbBTUe18u2GopG6AJG6AeS40U5YdmupkEvJkZV9IKq4kqLtATnQHMDhsiXtJlAsIIQ4HaLRUiuRKwcJGoIB2xZgEGEboFnnbd15sQL1szUtKPsnFMyy0EIc1ca4L9tPvUqNsddtWk6JSXlZZJVMPMp82gKGwkYlVJAB2Cp37odYxSBXqdrRXdkt9FdLD0qtuQmKICHFIWEuU90kALpnXb3x0St3ZY2o82ZdvmhLpUE4RhCsQqRxpD4RBSAeVin0dKLWZShISlMoQABkAFZCIWX6EJud6chBWXupzjZV1cI0OE5RY1ICkboBZPoI10gx/iMwZVIEvzCB1UlKcWLiBnr9Y5rvWfMJM0/Kr64m3gplfo3QFEinsKzPW7IsICACAeX7CLda1Al20ph1CmhibKkqHWFEkU45jLfURErlp5wmcEo6JrGFtqxowpaAyaKceIgg55Ak0i0CIzAnq07SEK9lrNvy8hMDJHTGlKqKlGEKKq5bM4ZZO88q6tLbbwUtWQGFQrt2piXwjdAEjdAq5JqqP//Z"/>
          <p:cNvSpPr>
            <a:spLocks noChangeAspect="1" noChangeArrowheads="1"/>
          </p:cNvSpPr>
          <p:nvPr/>
        </p:nvSpPr>
        <p:spPr bwMode="auto">
          <a:xfrm>
            <a:off x="307975" y="595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Feedstock Focused Supply chain</a:t>
            </a:r>
            <a:endParaRPr lang="en-US" dirty="0"/>
          </a:p>
        </p:txBody>
      </p:sp>
      <p:pic>
        <p:nvPicPr>
          <p:cNvPr id="3074" name="Picture 2" descr="https://encrypted-tbn0.gstatic.com/images?q=tbn:ANd9GcQC97kJWKGIBIaqQ4W1xlcKLz958YGlKLov_hnYWmeR-HimoH9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5" y="2487497"/>
            <a:ext cx="2184495" cy="110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3.gstatic.com/images?q=tbn:ANd9GcSmkZ0Cm9_MtFpc4aB6EOLvpkGV9ifvSELvQz6pI-iSE0gjFn0re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675" y="2394713"/>
            <a:ext cx="16764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2.gstatic.com/images?q=tbn:ANd9GcRKk_tYwzvypN4Z1b6xqVxbW9Dka9UaL6TCK9Gr-vnXjp_dkpN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20076"/>
            <a:ext cx="2971800" cy="115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encrypted-tbn2.gstatic.com/images?q=tbn:ANd9GcTtFM4yGCnlvVB7nL2v76cQT6d2Ll4pFe04nS_OA_fEetXVs-b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89" y="3721607"/>
            <a:ext cx="2199894" cy="123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1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afnw.com/wp-content/uploads/2011/05/logo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265" y="3315377"/>
            <a:ext cx="5715000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data:image/jpeg;base64,/9j/4AAQSkZJRgABAQAAAQABAAD/2wCEAAkGBhISEBUUEBMWFBQWFxcYFRcYGRgVHBcaFxcVGBoTGBcYGyYeFxokHBUXHy8gIycpLCwsFyAxNTAqNScrLCoBCQoKDgwOGg8PGi8cHyUtLCwsLCksLCopLCwsKSwsKSwsKSksKSwsLCwpKSwpLCwsLCwsLCwpLCwpLCwsLCwsLP/AABEIAOEA4QMBIgACEQEDEQH/xAAcAAEAAQUBAQAAAAAAAAAAAAAABgEDBAUHAgj/xABJEAABAwIDBAcFBAUKBQUAAAABAAIRAyEEEjEFBkFRBxMiMmFxkRRCUoGhI2Kx0RckcpLwFiUzNENEU1TB4RWCk8LxNXODorL/xAAZAQEAAwEBAAAAAAAAAAAAAAAAAQIDBAX/xAAvEQEAAQIEBAQFBAMAAAAAAAAAAQIRAxIhURMUMUEEUmHwQmKRobEiMnHRNENE/9oADAMBAAIRAxEAPwDuKIiAiIgIiICIiAiIgIiICIiAiIgIiICIiAiIgIiICIiAiIgIiICIiAiIgIiICIiAiIgIiICIiAiIgIiICIiAiIgIiICIiAiIgIiICIiAiIgIiICIiAiIgIiICIiAiIgIiICIiAiIgIiICIiAiIgIiICIsfH4+nRpuqVXBjGiSSYAQZEry6qBqQPOy5ZvB0m1qjiMGMjB7zhLneOV3ZYL6uk+AUNxe9ld9qmKDToQKjhHDWi0Djzny49NPhq5i86KTXD6AdjqY94fK/4K3/xal8f0P5L5yftNric2Jk6mKbn8zHb8nH00urLXgmBVvy6jXhYZbiQR5K/KfNCM/o+kRtij8Y9D+Sqdr0vj+h/JfNbc1z1lvHDkcLe5HvD5k873+qPvVT/y0COGWe4ONvlGtk5X5vf1M/o+jRtakff+h/JextKl8Y+q+dBgKhHZfUMcqD4t3vd8QPOAVepbNr6Zq2sWw9Q31g9jUDwUctHmgz+j6G9vp/EEG0KfxhfPjNn4iJzVstzbD1NNJnJxOhXl2BriYdWHAThnict4s2bA6RbWyct80Gedn0MMbTPvj1Xr2tnxt9QvnWl1zRHWVh4dQ9ut2iANeMeiuHHVwL4mpz7lYa2N5+Q9NU5b5oM/o+hvamfG31Ce1s+NvqF88s2vXtGLfqP8bhqZLuWp4HWF6O3KsWxVUxwIrT2uHe1+p4Jys7wZ/R9B+1s+NvqFX2tnxt9QvnOptasCCMUeMEmr8yBP1GmhI4ev+LVjc4u9jc1LXtIPHw1hRHhZnvCOJ6Pon2tnxD1VPbqfxj1Xze7FVTP6y2AToHnlNoMSTY8TxJSm7EOkGq7U2NN77i5dZhsBrxCT4a3c4utrPo47SpfGFQbTpH3wvnw7Mq2M1+EfqxtOg7oue9Y8PBWHYJ7QSXVuEO9mtcxOmhdefDmp5aPNCc87Po0Y2n8Y9VdDwdDK+ZTiao0rtb4PYaeugu3mJ9D5bDCbfxzD9jWz/s1C7X7pcbkyNJlTylXaYRxPR9FyqriGC6WMbRjrm5hbvDmLNzNiPODxU42H0q4WtAq/Yu4k9pgt8Qu0eLgFjXgYlHWForiU3ReKdQOAIIINwRcEHiCvaxXEREHl7wBJsFxffXe84qsQ18YdhOQAkB+n2juDrjsjlfiug9I+0XUsC4MMOqObTkaw49qOXZBErk+yNmHFYulhxYPkv5ZGCS0gEGCQAuzw9ERE4k9mdU9ki3R6OPamivjczaRg06AOXMDcOqkXE/CINpnn0bCbt4WkAKeHosjlTYPrEqPVN6MVSxLcL1VEulrWulwBBAgwSSLTaeHipW3reqv1fWwfiyZuH3o0WOJVVVN5Wi3ZcbhWDRoHkAvfUjkovU3mxIxJwzaVF1QCc2d7WRlzfCT+KwsLvPjcXUIwjaTGtFy45gfHMW8SDAA0N1TJKbpvkCdWFEqW9mIZWZQxFACq8w0h3Zf2XEEHhJbGvyWFi99sZSqBlXDMa43AuZnSHB8ajX8EySZk7yckyqKO27tGJ9hEDWHgm3IZpPhZXNm79U3PFKux1GpOUz3QeRJgt4ajiFGWS6T5UyL0HLSVt6GtxrcNlmQJdOjiCQ2IuIi86lRETPRLdBqGmvQKqoFrqgBoqdQNY8dPr5q6koLXUDloqOwrTqBrOnHn5+KvFRvaW/WHoVnUnh8tIBIbaSM0CSJtHr4K0RM9ETLfdUOAH+y9imtFU3zw7RSID3CqS1pa0WILQWuBILSMw4KtPfKgTXBzs6i9SW8MxbLcpMyR9QoyyXhvMiZFoMDv1har2sDntc4wMzSBJ0aSJAJ8Vf23vXRwrmirn7QJGUB2hAv2geP0U5Z6F4bKtg2O77Wu8wD4cR4rV7Q3NwVaOsw1IxoQ0MNhAuyDpwV/aW8tCg1jqpdleJaQC7gDw0sVtGuBEjQqNYEA2p0UUi0+y1qlE8GuPWMPG4dcSYvJ42UA2/ulXwbgcRTAZIArUj2Cdcrhqz6Cy78VjY3Bsqscyo0Pa4QQRIPyW+H4iun1VmiJcj3P30qYRwZUJdQOrdcunbp6217IsdRfXsmGxLajA9hBa4AggyCDcEfJcH27sr2TF1KB7o7VIk+442b4kG3H5KbdFe3T2sI+LA1KR+7Izsj7rnT5P+6tcfDiY4lKtE2m0ujovKLiaoH0s1PsqDedUn0pv/NRrosw4dtCq4i7KIDdLZ3ieEzAW+6Wn/1cT7zz6MP5rXdETCa+LPIUm6n750iPmu6nTw8s/ibbaZzbZpCTbJYA2s52sqcBQTalQN2zTL4Dfs7u8WuA10OaPVTyVyV9v4WhB6VEHbNVskzTMzwDmN0PAXifHwWq2bjamzMQ9lVhc10AnQva2Yewm3vGR+C3OAeH7XxFRt2U6cOI+IZR/o7l3St/h+qxuFYajWuFRjXEcnFoNpu0ifMK81W67QiyzSqUMb1NWm69GoHadptjLCOE28LBRzfdn67RvEtaJ1I+0N1r8Xgjs/HMyPcWnKROpa52VzDEA6fhxWdvjfaFIa2p8B/iHnr81NMWnTpqX0dCAUM6Q9jMNIV2gB7SGu0lzTaDziZ+ZUyDlDekDbTBT9nF3uILteyAZE+JiR5LOi+aLLVdGRuxt+MA6pVJPUy2eYEZQOZuGqK4vAVmMZjHEzUeXR8N8zHG89q45QBzXtuArFlPBsytfV+1eSCC23Za8QdAC70EAhbzFbu7QdRNI16JZlgNyDh3QOxbQRyWulM392VS/ZuNFWkyo3RwmDw8D4ystQ7o92hNJ9F1jTdIBmYdqD5OB9VLw5Y1RabLQ9QqKmdC5VSONlyHeSrGMxBNPOMzhBDuz2QBUty1B5wV1x5UCdsPEe2Yl/VOyPbWykFoz52gBo7YufGBbhqtcOYi91akc6sClhzIM1akibtg0m3PkJ4ai3FZGNzZtpTOgMRe1fn5L1U3bxjaLHCk6WVHHIBJEtYess45hLYiARfVZGC2BizSxLjRg1WhpY4Q55c8Oc5kusAZMG17G19ZmOt/d1LNFs+sKj6VNrQx2e9SbnO5sE6WAFh581vN9KnXYx7QbUqd+F29s3I5loWUd28QKWCApEmlmL+72QarXBsTJMA8PqrNTdSri69erVbUog5nMBAl5jK0HMTFgDBHHwTNF7otNrPO8GIz7PwhvMOb+63Ly8BH4cuk4cQ0SIsLcraLmeJ2BjHYanT9ndNN1QzmYbVCDAbmkwZ8PNTDdnaGLqGoMXRFIDLk4EzM8TPC9tYWdfTT1XpnVISvBTOhKxXcz6WMLFbDVALnrGGJmLOAtqJJ9VpdxnFu0qQPFlYXEcGO9ez+KlPStSmjQcdG1o/ea7U8NNOKiu4wjadHxZVGhHBpj6cfxhd1M3wJYz+521ERcDZznpanNhuX2n4N/wB1h9ELe3izzNLh913vTHyWR0tVPtMOPCofoxWOh9vZxZi/WsHHgzx11/Nd3/P73Z/E2O2cfs/GvLTX6jEUy5gz9gyHZYLTYgugiCHQvDNlY17clPH0304IlryTAAAEtubRx8eKjGNxmAxGMrl2Cr1iXu7dF5fmyFoLsuUZbNmJOpWThth4Aj/03aLTFiAeXPMBM+sBcMYlTKMSZ2+/9Oh7I2CzD0TTaSXOEveblziImOA8P/K0tDcithwPYsUadgHBwkOI8rRc2IJ8dVibJ2TTFFwZX2jgmNM/blrG3Dj2esBBF5MEG11mYTfTCYWnkxGPGKe094MBMHRv2ctJHOZ5q2eWmaI66LlDcqo9xqYrEufV/s3MkdWRo6+pHKAFYr9Hj3PD3Yt7niO25pLraQc/D8Vj1el/CzlpUq1Q8LATwFpJjTh7ytfy/wAfU/oNnPtHezkQc1pDRy+SRi7SrxMOemv1luxuzispb7fUg82SY5B2eR8ivWz9yKFJ2eXVKmrXP7QDviy2nncrQ1NqbdeXZaFOnYR3dZaNXOPMm/wrw/Z+3qhviKdPWwLQOY0abTbyCjiSniR2pn3/ACkGE3Yq08Qa4xIc90h2alaDFgA8RYACOXFSGsCWkMIDosSMwHiWyJHhIXOnbp7ZLpOP5aPqD4dAGwOPp4lVduZtciDtAzlI79TXN4Dlx5+QUTVM9jiTHwz9v7bqnudiKdY1aOKYx7iSfs3FvaMnsmoZF9CbcIV3f/E1GYVuVxDs7ZLSWSQ1xgQZiRMSfnCjrtxtqju44u70zUqDgYixjgsneHD1qezKDMSZqtcA85s/Cpq462gX/wB1pRVNVUXIrmdMswwMHtLF0RXpmqXEUS4kvfb+jgsk2cM8fwFsdhbOfVpuq1MW8udTqRTbUdnaQe+e2JiNI94XWmoYnrTiXgH+rmecgUQ6dOIOgiFudxcNhMwc2o44ktfmZEBoLoOjRNo4lbVaQtHVg4bbNZ9HDUxVqB5rPBIeQ4glljEkjtm/gru0HYmpjqlGnin0gLNL6hAgNabQLntOPO1ytbu2D7dTp8GVCeM2B1GgtT4fks/a2BoVNo1m4moabLEOBAuGtGXiPiNx+SmbRPvdF7w3u720arsfiGOqOcxoIAJJALXNEidDr6qM7S29jDXq1adVzadOplIDoAu8NAZHanq7zz05bXZO1KNHaWIL3BrSC1rjOoLLGBr2T5kcyozVxQArtOr6oIB17LqxuOHD/wAqKY16bEzo3u2dv404hwY80Qym17mZmuDRkY53ayXM8Hc44wsHbO9GKf1RDn05ptJDXBocc7ml4ymdWmzuWiytqbJqYjaL6dOoKZNNpuTDm5KctIaZItMHl5T43i2SKdehRBJijEjUmKpJvzdceaRl0NVva+82JeyhlqPaTSBdlJGY53DrDoSSGg68dVnY3bWMccLSpVXNfUpUyTYZnEuGYuyzoL/govQJe1xjuNAgif7RsEchfVbjaGEY+pgxVqdUx1ClL7QIzXkmJ0EyYm3BWmmI+6LyytrbXxeFxNFlTEPflbTNUaNd2iXE24tAv4rZe2YzEHFNoYiDSqdizGjLNS0gST2RBNuJWk2rsimKzadN+djMMS18h2bLnPCQeIgcltOj2vmpYk8Yb6gVATJ8QqTEZbwmOtkR25isXWoF9Z7302VGNuQe2b2A1gGCRz8lkbkj+c6H7NXhHujxtx1n8CLm0GfzUba4tk2B91kHW3D+DKpuI3+cqVtGVOGnc5G3H8F0f6qlO8O0wiqi850OX9LJ/WKAn3Khi/OmPJV6GR9nijzrgcODB4+K89LI/WKH/t1P/wBUxMq50O1B1GJANxXuJmJYOHCY+i7Z/wAePfdn8SRbV3o6p7qOEw1XEVW95rG5GNJIs6oRlmXTAniTF1p8fU2m8HrsRhsCzTsuzOgyC7M7xiO6b30hQzpB3lxjMdXoiu8UwRlaHFoDXMZbsxOuhnVQypVc4y4km9zrcybnz+q82qpxYviYiZjX8Oiu2fslpnFY+riXTwLo8OBPAjXj5LxV3o2LR/ocF1pv3xawt3y7ly5rnRtr+KpF7T6qub0c/Md4piHSH9LVOnbDYSmwTeI0490Nvx46rX1umDGO7optn7sxz1PlrKg5AQJmlWfE4k90lxnSVj3mevcwDg2Gi3kJPz8eaw6m++Odriav75HzstMfwVQf4nkl5UnFr3n6thU3lxb+9Xqmbntv/NW27dxA0rv/AHjwj8gsIO/iV7DzlLeBIJsPG4cRI1NhZQjPV3lkv2xXeSDVeZJmXHj813rYODZidn4b2hoqTSpO7UntZB2p1m+vivnpvE/NfSm7dMDB4cDQUaQ1+41aYfV2+CmZqqupS3cwzWPY2iwNeIeI7w5c48tFXAbvYegc1Kk1joykidCZIuecengtnCo4WW15ekhG0Ns7PweLc4UXPrSc7heHHtENzuiTNy0cfNXdp4nZtSkMTWpF3WOy2zZ8wBsQ1wizTeeWtlo8ZhmvxmN6xgcOrrEAjQjIZAjXQz9eKwMdQaMDQcGtzGtUl2hgN0J97Qa8gt4pjRlMpLsypsus5zm0S1zAahzBwsy5cCHEW4jy5WwaVTZdfFNIFYOqPByxDC5xmCLkAkiYgW5EzodkUXuq1CGik5tGo7KARMUcsXJMkOzZnHXzWZuxj3ZXUThxVYTmNSCer7IAMjSModqLGZUzTbW5dv6W9WBbi3VQ2qXOGQ1LFkCBLWgzHZHDxhZO3to4JmKZUquqOqtaC0MuAIcQTaxIcTrOh5KD4bEMbSAqURUl/ezubGVjeyMtr5jrOngtq3CUH46mBSmi5jC1jzm1oFzRLnSTIEA3t5JNERJdthhdmU8Mav2rqVR4Bu7MHNzOykNiBqeINtbFXcZgtmPo06z3VQw/ZMINQns5uzlMkAAO4afJRH2YDBF8X65rSeOUUnENIOok+N/O/us4swzqJN2VwQNbGk9s8fgnUzPrOXXqi7oeztzMPScHtzu7BZD3BwyuHLL4/VXdj7pUsM2o2m6oRUEOzOBPvaQ0X7WpnQLcYdvYHkPoFcXPmlraHON9N22YXZpbTdUeBWpOl5mL5bZQAP8AVaPcBv8AOdOR/Z1NRHvUuRt81MOlV/6hHOrSGk+9MfRRDcVn85UraMqHlHcE+hI+fgF10TfBqZz+6HZkRFwtXNulrDuD6FSOzFRluZyOE/JpWn6LNoNpYurRcY69oey5jNTkOaJ4w6V0verYQxeGdSJg95jonK4aGPp5ErhmKw76VXK+aVWm6QQZdTe2CD4gTPIyCvQwbYmHOH3ZVaTdON6eiyticVVrU61MCoQQ12YEdkAiQ02lojz9db+hWvecRT0tZ5vJtpYRHP6KT7n9IbK2Wji8tKvFj7lXxY7QGIkGLm3JTdrlwV4WWbTDOfDYVU3s5EzoTrSZxFMDhAcbTaxiLeJg81c/QnUn+ssiPgM8J4xz+i60qwq5IOVwtvy5D+hOr/mGfuuVqp0K1x3a9MnxDhfzyldjIVt6jJByuFt+XG6vQxiZ7NakR4lw5zbIZtHqrR6GsZNn0iP2j+BaP4C7PkV0JkhHKYWzif6Gsbbt09b9o20v3b6m3gqDocxtu1SniMxseXd+q7eqwmSDlMPZwut0RbQBMBhHAh4vY3gx4eq7Ts7DllGmx2rWMafMNAP4LLARWimIaYeDTh3yqQjgqwqQrNnM95N3sY3FVXUabnNq5+0xoPZcBmY6e6fHjqDMrKxe6eJOApUmszVBUc9zczRlDmusZIBOnOCSuhwqwr8SdFcsIHjd2cSK73sZnaaBpj7RrTJpBl80mJGvP64WwNk7SoxT6vLRc77STScACIcRcnQSukqkKM82sZXHWbvY4h1IUH5WHM4QAHOgNFzZ4y3AB4nnbO2tsrF0KtKq2iXnq6dmtdUALaXVlj8o4RPja66nlSArcWUZIct/k5ifYQBReXGtmDQ24b1eXM5pIMHgIHiq747v124jPSp1KjHhubK0u7QblMloseP/ADHyXUQ1C1OLN7mSFqiZaDcW0Nj8+S9A8/48VVY+LxTKTHVKjg1rRLnGwAHisl0G6WMYMmHoi5dULyLd1gN9eZhabo2o5tpEjRlFx5d6pTHD9k+i0+8G33YzFGtBFNoLKLTbsz345u1upn0T7IcBVxLhAqQyn4tZml3zcTB5Bd1UZMC09ZY9anQ4RVRcLZVRPfTcdmMbmbDaw0dwI+F0ET4cjpqQZYimmqaZvCJi7502psethz1WJpEiZgzfj2Hi0290ze4Gh2OxN+cdQ7NPENrNHuYiS4WNhU+XEhdv2hsqlWaW1WBwIggifobFQ3aXRNh39xzm8hIcPL7Rro+UBdkeIpri2JCmSY6NTh+lqu21bAyedKs2LTpPkePArOp9LdPjg8QLSINN+mbWHW7uvj66fFdDLr5HA+YOnyqAf/ULFPQ3VkQ7TlmH/cf49FEx4ee8wfrSn9K9G84XF2J9xp0gT3rLEx3S9TaOxhqs3tULaQtmGva5cuK0LuiPEHV88pz+OsOH4n/U4WO6LMW0Q0NIi93gzyghwJtrIHlqkU4G/v6H62/b0yyf6o4j7tQOv5BvkvX6YwRbCVQQJ5jjr2ecKCVejbFCey71pHSYN6gJ9B5XXhnR7jDeH+tPx51f9lfh4G/3Rep1DZ/S7hC0e0B9F+hbkc8DXiBpb6rMZ0s7MP8AbkeBp1AbD9lc4wm4O0A2G5gBoM4HjwDgb+I8ldrbmbRHE8Bqw2uPeLdP9RyVZw8HzJvVs6M3pR2Z/mQPNlQcY+DxXtnShsw/3pvzbUHCfhXK37pbSJmXcONMR6VPAL2zdDafAk8f7I+Md/zt5qOFhecvVs6sOknZv+bp2/a5gcvFej0h7N/zlH948TGsLlL90do/LypcZEd+NAPQKz/JbaRtlA8ctIHnJ7cRI/jRTwcPzmarZ19u/wBs7hjKPDV0amBqqt392edMZQ4e+BqY/FchfuttH4Y+VKNJ0z815fuztADtMJ5wym7UcAHE6+Cjg4fngzVbOwjf3Z5/vlD/AKjeM/kVX+Xez/8AOUP+o3lPPkuNO3X2iQOwRx7lO3HnMz5HnGi9fyY2iIOS3AZKfIECJken1snAo88GarZ15/SHs4f3ujw94nUTwCsVukzZwH9Za7waHuOkx3Vyp+7e0f8ADB/+Nh8ryePP6my8u3a2jeGFo1ENAvbjpxNp563TgYfn/CM1WzqX6Udnx/TO4R9nUvPLs3vbzVrFdK2BaJBqvtbLSfccSC4AWg/ulctdu3tIa9ZadJNpsBlmSPCbc9F5O5+0HiMlQ3PP0uRaRI/gKeBheb7wZ6tk+2j0u2jD4V/HtVnCk0R4CSfpwUI2rvBiMY79ZqmoAZFNoy02/IXcRzN/xOx2d0S4yoQX9nS7nhvo1odm9W2PBTrYPRVh6UOrnrjM5YLWfNsku8nEjwVr4OF01lFqqkN3T3RqY1wJluHB7bxbNGtOn+BOg4SV2XC4VtNjWMAa1oAaBoABAA8AF7pUQ0ANAAFgBwA4L2uXExJxJvLSmmwiIslhERAREQEhEQIREQUhMoVUQIVIVUQUypCqiCkJlCqiCmVC0KqIKQmUKqIKZQkKqIKZBySFVECEREBERAREQEREBERAREQEREBERAREQEREBERAREQEREBERAREQEREBERAREQEREBERAREQEREBERAREQEREBERAREQEREBERAREQEREBERAREQEREBERAREQEREBERAREQEREBERAREQEREBERAREQEREBERAREQEREBERAREQEREBERAREQEREBERAREQEREBERAREQEREBERAREQf/Z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4" name="Picture 8" descr="http://www.americanpatch.com/_img/samples/embroidered-government-patches/usda-rural-development-oregon-pat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9" y="3198989"/>
            <a:ext cx="2437500" cy="182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06"/>
          <a:stretch/>
        </p:blipFill>
        <p:spPr>
          <a:xfrm>
            <a:off x="2655596" y="1476710"/>
            <a:ext cx="1767392" cy="548591"/>
          </a:xfrm>
          <a:prstGeom prst="rect">
            <a:avLst/>
          </a:prstGeom>
        </p:spPr>
      </p:pic>
      <p:pic>
        <p:nvPicPr>
          <p:cNvPr id="13" name="Picture 4" descr="Vermont Farm Bureau - The Voice of Vermont Agricul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6704" y="1340896"/>
            <a:ext cx="988870" cy="930703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290" y="1396241"/>
            <a:ext cx="976978" cy="70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https://encrypted-tbn0.gstatic.com/images?q=tbn:ANd9GcT5HDaL3I8gDK3YY8Ib7vKB7_V8ZiKPfFZ6BYWasCHLk9F4DZg-ZRDdjA_8P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9984" y="1430923"/>
            <a:ext cx="1000858" cy="750644"/>
          </a:xfrm>
          <a:prstGeom prst="rect">
            <a:avLst/>
          </a:prstGeom>
          <a:noFill/>
        </p:spPr>
      </p:pic>
      <p:pic>
        <p:nvPicPr>
          <p:cNvPr id="4106" name="Picture 10" descr="http://www.juran.com/blog/wp-content/uploads/2011/05/ccatLogo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36696"/>
            <a:ext cx="1943100" cy="8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www.eiseverywhere.com/file_uploads/0665f0654aa924c20244d17d081df41f_MetroHartford_Allianc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60" y="2768165"/>
            <a:ext cx="1338488" cy="60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upload.wikimedia.org/wikipedia/en/thumb/b/b1/Bradley_INTL_Logo.svg/200px-Bradley_INTL_Logo.sv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366" y="2569853"/>
            <a:ext cx="1235912" cy="991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kallman.com/shows/alt_aviation_fuels_berlin_2012/exhibitors-logos/Solena-fuels-Logo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29" y="2658108"/>
            <a:ext cx="1577442" cy="65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fiberight.com/wp-content/uploads/2012/03/fibr_logo_simpl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791" y="2838834"/>
            <a:ext cx="1531474" cy="28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6538" y="266819"/>
            <a:ext cx="80003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</a:rPr>
              <a:t>Strong Local Team Leadership</a:t>
            </a:r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193" y="1396242"/>
            <a:ext cx="2353767" cy="3465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37" y="1476707"/>
            <a:ext cx="1206983" cy="794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90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4" y="126126"/>
            <a:ext cx="8558705" cy="614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South Carolina “Farm to Fly” 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11640"/>
            <a:ext cx="8708126" cy="3337322"/>
          </a:xfrm>
        </p:spPr>
        <p:txBody>
          <a:bodyPr>
            <a:noAutofit/>
          </a:bodyPr>
          <a:lstStyle/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Building from Well Defined Feedstock base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Strong Local private supply chain 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Diverse (mil./comm.) customers engaged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Early Engagement with USDA S.C. Office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Strong State and Local Community Participation</a:t>
            </a:r>
          </a:p>
          <a:p>
            <a:pPr marL="346075" indent="-3460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RBEG Experience Template (from CT)</a:t>
            </a:r>
          </a:p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b="1" dirty="0" smtClean="0"/>
              <a:t>Path for lead Fuel company engagement     addressing requirement/ benefits set  </a:t>
            </a:r>
          </a:p>
          <a:p>
            <a:pPr marL="346075" indent="-346075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b="1" dirty="0" smtClean="0"/>
          </a:p>
        </p:txBody>
      </p:sp>
      <p:sp>
        <p:nvSpPr>
          <p:cNvPr id="6" name="Sun 5"/>
          <p:cNvSpPr/>
          <p:nvPr/>
        </p:nvSpPr>
        <p:spPr>
          <a:xfrm>
            <a:off x="8140886" y="1110115"/>
            <a:ext cx="436728" cy="255896"/>
          </a:xfrm>
          <a:prstGeom prst="su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un 6"/>
          <p:cNvSpPr/>
          <p:nvPr/>
        </p:nvSpPr>
        <p:spPr>
          <a:xfrm>
            <a:off x="8147711" y="1720741"/>
            <a:ext cx="436728" cy="255896"/>
          </a:xfrm>
          <a:prstGeom prst="su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un 7"/>
          <p:cNvSpPr/>
          <p:nvPr/>
        </p:nvSpPr>
        <p:spPr>
          <a:xfrm>
            <a:off x="8161360" y="2157814"/>
            <a:ext cx="436728" cy="255896"/>
          </a:xfrm>
          <a:prstGeom prst="su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n 8"/>
          <p:cNvSpPr/>
          <p:nvPr/>
        </p:nvSpPr>
        <p:spPr>
          <a:xfrm>
            <a:off x="8120413" y="2662909"/>
            <a:ext cx="436728" cy="255896"/>
          </a:xfrm>
          <a:prstGeom prst="su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un 9"/>
          <p:cNvSpPr/>
          <p:nvPr/>
        </p:nvSpPr>
        <p:spPr>
          <a:xfrm>
            <a:off x="8140886" y="3161311"/>
            <a:ext cx="436728" cy="255896"/>
          </a:xfrm>
          <a:prstGeom prst="su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un 10"/>
          <p:cNvSpPr/>
          <p:nvPr/>
        </p:nvSpPr>
        <p:spPr>
          <a:xfrm>
            <a:off x="8120413" y="3645964"/>
            <a:ext cx="436728" cy="255896"/>
          </a:xfrm>
          <a:prstGeom prst="su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un 11"/>
          <p:cNvSpPr/>
          <p:nvPr/>
        </p:nvSpPr>
        <p:spPr>
          <a:xfrm>
            <a:off x="8140886" y="4103479"/>
            <a:ext cx="436728" cy="255896"/>
          </a:xfrm>
          <a:prstGeom prst="sun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1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53842" y="219325"/>
            <a:ext cx="6699558" cy="44054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1. Information about State of CT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5486400" y="616375"/>
            <a:ext cx="3505200" cy="4185761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Demand for:</a:t>
            </a:r>
            <a:br>
              <a:rPr lang="en-US" sz="14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- Jet Fuel, Diesel/Gasoline, </a:t>
            </a:r>
            <a:br>
              <a:rPr lang="en-US" sz="14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- Home Heating Oil</a:t>
            </a:r>
            <a:br>
              <a:rPr lang="en-US" sz="14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- Natural Gas (NG)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No Fossil Reserves</a:t>
            </a:r>
            <a:br>
              <a:rPr lang="en-US" sz="14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- Some NG pipelines;</a:t>
            </a:r>
            <a:br>
              <a:rPr lang="en-US" sz="1400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- Pipeline expansion ongoing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Decent Solar Insolation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Limited Wind Resource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No Active Landfills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Nuclear Power</a:t>
            </a:r>
          </a:p>
          <a:p>
            <a:pPr fontAlgn="base">
              <a:spcBef>
                <a:spcPct val="0"/>
              </a:spcBef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Significant Resources:</a:t>
            </a:r>
          </a:p>
          <a:p>
            <a:pPr fontAlgn="base">
              <a:spcBef>
                <a:spcPct val="0"/>
              </a:spcBef>
              <a:spcAft>
                <a:spcPts val="180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-  Large, focused MSW supplies</a:t>
            </a:r>
            <a:r>
              <a:rPr lang="en-US" sz="1400" strike="sngStrike" dirty="0" smtClean="0">
                <a:solidFill>
                  <a:srgbClr val="000000"/>
                </a:solidFill>
                <a:cs typeface="Arial" charset="0"/>
              </a:rPr>
              <a:t/>
            </a:r>
            <a:br>
              <a:rPr lang="en-US" sz="1400" strike="sngStrike" dirty="0" smtClean="0">
                <a:solidFill>
                  <a:srgbClr val="000000"/>
                </a:solidFill>
                <a:cs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  - “Environmental Culture”</a:t>
            </a:r>
          </a:p>
        </p:txBody>
      </p:sp>
      <p:pic>
        <p:nvPicPr>
          <p:cNvPr id="1028" name="Picture 4" descr="http://www.enchantedlearning.com/usa/states/connecticut/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3" y="1221580"/>
            <a:ext cx="5271987" cy="283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Documents and Settings\tmaloney\Local Settings\Temporary Internet Files\Content.IE5\1PL82QET\MC91021696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485900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Documents and Settings\tmaloney\Local Settings\Temporary Internet Files\Content.IE5\1PL82QET\MC91021696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67786"/>
            <a:ext cx="228600" cy="17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V="1">
            <a:off x="2514600" y="2251010"/>
            <a:ext cx="342900" cy="106751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76938" y="1242578"/>
            <a:ext cx="171450" cy="92796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031" idx="2"/>
          </p:cNvCxnSpPr>
          <p:nvPr/>
        </p:nvCxnSpPr>
        <p:spPr>
          <a:xfrm flipH="1" flipV="1">
            <a:off x="2857505" y="1657352"/>
            <a:ext cx="86307" cy="72311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979162">
            <a:off x="1961051" y="2586145"/>
            <a:ext cx="11913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 smtClean="0">
                <a:solidFill>
                  <a:srgbClr val="FFFFFF">
                    <a:lumMod val="50000"/>
                  </a:srgbClr>
                </a:solidFill>
                <a:cs typeface="Arial" charset="0"/>
              </a:rPr>
              <a:t>Jet Fuel Pipeline</a:t>
            </a:r>
            <a:endParaRPr lang="en-US" sz="1000" b="1" dirty="0">
              <a:solidFill>
                <a:srgbClr val="FFFFFF">
                  <a:lumMod val="50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7008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80" y="233125"/>
            <a:ext cx="8229600" cy="614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South Carolina – New Initiatives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093" y="1091758"/>
            <a:ext cx="5365494" cy="3337322"/>
          </a:xfrm>
        </p:spPr>
        <p:txBody>
          <a:bodyPr>
            <a:noAutofit/>
          </a:bodyPr>
          <a:lstStyle/>
          <a:p>
            <a:pPr marL="346075" indent="-346075">
              <a:lnSpc>
                <a:spcPct val="80000"/>
              </a:lnSpc>
            </a:pP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Strong Feedstock Potential  (ref. USDA/SCRA 2012 report)  e.g. Algae, Woody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</a:rPr>
              <a:t>Biomass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  <a:p>
            <a:pPr marL="346075" indent="-346075">
              <a:lnSpc>
                <a:spcPct val="8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Diverse </a:t>
            </a:r>
            <a:r>
              <a:rPr lang="en-US" sz="2000" dirty="0">
                <a:solidFill>
                  <a:srgbClr val="002060"/>
                </a:solidFill>
              </a:rPr>
              <a:t>aviation fuel proven process </a:t>
            </a:r>
            <a:r>
              <a:rPr lang="en-US" sz="2000" dirty="0" smtClean="0">
                <a:solidFill>
                  <a:srgbClr val="002060"/>
                </a:solidFill>
              </a:rPr>
              <a:t>potential:  </a:t>
            </a:r>
            <a:r>
              <a:rPr lang="en-US" sz="2000" dirty="0">
                <a:solidFill>
                  <a:srgbClr val="002060"/>
                </a:solidFill>
              </a:rPr>
              <a:t>FT, HEFA, Thermochemical, Alcohol to </a:t>
            </a:r>
            <a:r>
              <a:rPr lang="en-US" sz="2000" dirty="0" smtClean="0">
                <a:solidFill>
                  <a:srgbClr val="002060"/>
                </a:solidFill>
              </a:rPr>
              <a:t>Jet</a:t>
            </a:r>
            <a:endParaRPr lang="en-US" sz="2000" dirty="0">
              <a:solidFill>
                <a:srgbClr val="002060"/>
              </a:solidFill>
            </a:endParaRPr>
          </a:p>
          <a:p>
            <a:pPr marL="346075" indent="-346075">
              <a:lnSpc>
                <a:spcPct val="8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Real CAAFI  customer / </a:t>
            </a:r>
            <a:r>
              <a:rPr lang="en-US" sz="2000" dirty="0">
                <a:solidFill>
                  <a:srgbClr val="002060"/>
                </a:solidFill>
              </a:rPr>
              <a:t>fuel </a:t>
            </a:r>
            <a:r>
              <a:rPr lang="en-US" sz="2000" dirty="0" smtClean="0">
                <a:solidFill>
                  <a:srgbClr val="002060"/>
                </a:solidFill>
              </a:rPr>
              <a:t>stakeholder </a:t>
            </a:r>
            <a:r>
              <a:rPr lang="en-US" sz="2000" dirty="0">
                <a:solidFill>
                  <a:srgbClr val="002060"/>
                </a:solidFill>
              </a:rPr>
              <a:t>interest </a:t>
            </a:r>
          </a:p>
          <a:p>
            <a:pPr marL="346075" indent="-346075">
              <a:lnSpc>
                <a:spcPct val="80000"/>
              </a:lnSpc>
            </a:pPr>
            <a:r>
              <a:rPr lang="en-US" sz="2000" dirty="0" smtClean="0">
                <a:solidFill>
                  <a:srgbClr val="002060"/>
                </a:solidFill>
              </a:rPr>
              <a:t> I-95 Corridor has need /Assets</a:t>
            </a:r>
            <a:endParaRPr lang="en-US" sz="2000" dirty="0">
              <a:solidFill>
                <a:srgbClr val="002060"/>
              </a:solidFill>
            </a:endParaRPr>
          </a:p>
          <a:p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92" y="1821976"/>
            <a:ext cx="2731693" cy="16326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5482" y="3743708"/>
            <a:ext cx="7601803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A5D028">
                    <a:lumMod val="50000"/>
                  </a:srgbClr>
                </a:solidFill>
              </a:rPr>
              <a:t>RBEG Proposals 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A5D028">
                    <a:lumMod val="50000"/>
                  </a:srgbClr>
                </a:solidFill>
              </a:rPr>
              <a:t>- </a:t>
            </a:r>
            <a:r>
              <a:rPr lang="en-US" sz="3200" b="1" dirty="0" smtClean="0">
                <a:solidFill>
                  <a:srgbClr val="FF0000"/>
                </a:solidFill>
              </a:rPr>
              <a:t>Clarendon (Woody</a:t>
            </a:r>
            <a:r>
              <a:rPr lang="en-US" sz="3200" b="1" dirty="0" smtClean="0">
                <a:solidFill>
                  <a:srgbClr val="A5D028">
                    <a:lumMod val="50000"/>
                  </a:srgbClr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r>
              <a:rPr lang="en-US" sz="3200" b="1" dirty="0" smtClean="0">
                <a:solidFill>
                  <a:srgbClr val="A5D028">
                    <a:lumMod val="50000"/>
                  </a:srgbClr>
                </a:solidFill>
              </a:rPr>
              <a:t> -  </a:t>
            </a:r>
            <a:r>
              <a:rPr lang="en-US" sz="3200" b="1" dirty="0" smtClean="0">
                <a:solidFill>
                  <a:srgbClr val="073E87">
                    <a:lumMod val="60000"/>
                    <a:lumOff val="40000"/>
                  </a:srgbClr>
                </a:solidFill>
              </a:rPr>
              <a:t>Colleton (Algae</a:t>
            </a:r>
            <a:r>
              <a:rPr lang="en-US" sz="3200" b="1" dirty="0" smtClean="0">
                <a:solidFill>
                  <a:srgbClr val="A5D028">
                    <a:lumMod val="50000"/>
                  </a:srgbClr>
                </a:solidFill>
              </a:rPr>
              <a:t>) </a:t>
            </a:r>
            <a:endParaRPr lang="en-US" sz="3200" b="1" dirty="0">
              <a:solidFill>
                <a:srgbClr val="A5D028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96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80" y="233125"/>
            <a:ext cx="8638774" cy="614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Strong SC Team Leading, Supporting </a:t>
            </a:r>
            <a:endParaRPr lang="en-US" dirty="0"/>
          </a:p>
        </p:txBody>
      </p:sp>
      <p:pic>
        <p:nvPicPr>
          <p:cNvPr id="2050" name="Picture 2" descr="http://goodfootprint.com/wp-content/uploads/2012/07/sc-clean-energy-business-alliance-350x3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703" y="1530395"/>
            <a:ext cx="1984750" cy="13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cbiomass.org/resources/Pictures/SCBC%20Logo_mid%20size.png%3Ft%3D13704574869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74" y="1649474"/>
            <a:ext cx="1953336" cy="73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CRA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23" y="1797366"/>
            <a:ext cx="2008186" cy="38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104" y="1025175"/>
            <a:ext cx="7889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Feedstock Centric Private Leadership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690" y="2724150"/>
            <a:ext cx="7929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Public Advocacy and Support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://syringaproperties.com/wp-content/uploads/usda-image-300x16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21" y="3590236"/>
            <a:ext cx="2695432" cy="111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outh Carolina Department of Commerc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0" y="3289780"/>
            <a:ext cx="1385882" cy="60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hernoffnewman.com/wp-content/uploads/2011/03/CertSC-Grown-we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61257"/>
            <a:ext cx="1163795" cy="87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OLLETON COUNTY - SOUTH CAROLIN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3" y="4149538"/>
            <a:ext cx="1601541" cy="6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www.clarendoncounty.com/images/indexheader_0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638" y="4034103"/>
            <a:ext cx="1039965" cy="8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8" name="Picture 22" descr="https://encrypted-tbn1.gstatic.com/images?q=tbn:ANd9GcSXCLBruBaqJ-QlziC_tIssXViBrFx4pjMp0btRPzmwWLclYLv4Q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0941" y="2021939"/>
            <a:ext cx="3586473" cy="210740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50" y="357187"/>
            <a:ext cx="8229600" cy="614363"/>
          </a:xfrm>
        </p:spPr>
        <p:txBody>
          <a:bodyPr>
            <a:normAutofit fontScale="90000"/>
          </a:bodyPr>
          <a:lstStyle/>
          <a:p>
            <a:pPr>
              <a:lnSpc>
                <a:spcPts val="3000"/>
              </a:lnSpc>
            </a:pPr>
            <a:r>
              <a:rPr lang="en-US" sz="4900" dirty="0" smtClean="0"/>
              <a:t>SC </a:t>
            </a:r>
            <a:r>
              <a:rPr lang="en-US" sz="4900" dirty="0"/>
              <a:t>Aviation </a:t>
            </a:r>
            <a:r>
              <a:rPr lang="en-US" sz="4900" dirty="0" smtClean="0"/>
              <a:t>Demand Strong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smtClean="0">
                <a:solidFill>
                  <a:schemeClr val="tx2"/>
                </a:solidFill>
              </a:rPr>
              <a:t>200M+ </a:t>
            </a:r>
            <a:r>
              <a:rPr lang="en-US" sz="3100" dirty="0" err="1" smtClean="0">
                <a:solidFill>
                  <a:schemeClr val="tx2"/>
                </a:solidFill>
              </a:rPr>
              <a:t>usg</a:t>
            </a:r>
            <a:r>
              <a:rPr lang="en-US" sz="3100" dirty="0" smtClean="0">
                <a:solidFill>
                  <a:schemeClr val="tx2"/>
                </a:solidFill>
              </a:rPr>
              <a:t> with </a:t>
            </a:r>
            <a:r>
              <a:rPr lang="en-US" sz="3100" dirty="0">
                <a:solidFill>
                  <a:schemeClr val="tx2"/>
                </a:solidFill>
              </a:rPr>
              <a:t>Growth and Supply Security Needs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28" y="1316425"/>
            <a:ext cx="7408333" cy="3337322"/>
          </a:xfrm>
        </p:spPr>
        <p:txBody>
          <a:bodyPr>
            <a:normAutofit fontScale="92500" lnSpcReduction="20000"/>
          </a:bodyPr>
          <a:lstStyle/>
          <a:p>
            <a:pPr marL="346075" indent="-346075"/>
            <a:r>
              <a:rPr lang="en-US" b="1" dirty="0"/>
              <a:t>Beaufort – Navy/Marine Air  </a:t>
            </a:r>
          </a:p>
          <a:p>
            <a:pPr marL="346075" indent="-346075"/>
            <a:r>
              <a:rPr lang="en-US" b="1" dirty="0" smtClean="0"/>
              <a:t>Charleston </a:t>
            </a:r>
            <a:r>
              <a:rPr lang="en-US" b="1" dirty="0"/>
              <a:t>-  Commercial Air / Boeing</a:t>
            </a:r>
          </a:p>
          <a:p>
            <a:pPr marL="346075" indent="-346075"/>
            <a:r>
              <a:rPr lang="en-US" b="1" dirty="0" smtClean="0"/>
              <a:t>Charleston </a:t>
            </a:r>
            <a:r>
              <a:rPr lang="en-US" b="1" dirty="0"/>
              <a:t>-  C17 Maintenance</a:t>
            </a:r>
          </a:p>
          <a:p>
            <a:pPr marL="346075" indent="-346075"/>
            <a:r>
              <a:rPr lang="en-US" b="1" dirty="0" smtClean="0"/>
              <a:t>Columbia </a:t>
            </a:r>
            <a:r>
              <a:rPr lang="en-US" b="1" dirty="0"/>
              <a:t>– Air National Guard</a:t>
            </a:r>
          </a:p>
          <a:p>
            <a:pPr marL="346075" indent="-346075"/>
            <a:r>
              <a:rPr lang="en-US" b="1" dirty="0" smtClean="0"/>
              <a:t>Charlotte  </a:t>
            </a:r>
            <a:r>
              <a:rPr lang="en-US" b="1" dirty="0"/>
              <a:t>- U.S Airways Hub</a:t>
            </a:r>
          </a:p>
          <a:p>
            <a:pPr marL="346075" indent="-346075"/>
            <a:r>
              <a:rPr lang="en-US" b="1" dirty="0" smtClean="0"/>
              <a:t>Savannah </a:t>
            </a:r>
            <a:r>
              <a:rPr lang="en-US" b="1" dirty="0"/>
              <a:t>-  </a:t>
            </a:r>
            <a:r>
              <a:rPr lang="en-US" b="1" dirty="0" err="1"/>
              <a:t>Gulfsteam</a:t>
            </a:r>
            <a:r>
              <a:rPr lang="en-US" b="1" dirty="0"/>
              <a:t> production</a:t>
            </a:r>
          </a:p>
          <a:p>
            <a:pPr marL="346075" indent="-346075"/>
            <a:r>
              <a:rPr lang="en-US" b="1" dirty="0" smtClean="0"/>
              <a:t>Cherry </a:t>
            </a:r>
            <a:r>
              <a:rPr lang="en-US" b="1" dirty="0"/>
              <a:t>Point -  Navy/Marine Air</a:t>
            </a:r>
          </a:p>
          <a:p>
            <a:pPr marL="346075" indent="-346075"/>
            <a:r>
              <a:rPr lang="en-US" b="1" dirty="0" smtClean="0"/>
              <a:t>Charleston </a:t>
            </a:r>
            <a:r>
              <a:rPr lang="en-US" b="1" dirty="0"/>
              <a:t>– Commercial Marine</a:t>
            </a:r>
          </a:p>
          <a:p>
            <a:pPr marL="346075" indent="-346075"/>
            <a:r>
              <a:rPr lang="en-US" b="1" dirty="0" smtClean="0"/>
              <a:t>Package </a:t>
            </a:r>
            <a:r>
              <a:rPr lang="en-US" b="1" dirty="0"/>
              <a:t>Freight – Air / Ground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7636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80" y="233125"/>
            <a:ext cx="8638774" cy="614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SC RBEG Goals / Pathways Set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680" y="1094299"/>
            <a:ext cx="8379726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</a:rPr>
              <a:t>SCRA report... USDA/DOC EDA I-95 corridor study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    -   “Sustainable biomass energy crops …projected $25 - $30 ton”…. Woody biomass for starters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     -   “resources to be a prominent player in algae </a:t>
            </a:r>
            <a:r>
              <a:rPr lang="en-US" sz="2800" b="1" dirty="0" smtClean="0">
                <a:solidFill>
                  <a:srgbClr val="002060"/>
                </a:solidFill>
              </a:rPr>
              <a:t>production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680" y="2456211"/>
            <a:ext cx="84889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CAAFI / Navy Markets Identified 2011 - 2013</a:t>
            </a:r>
          </a:p>
          <a:p>
            <a:pPr>
              <a:lnSpc>
                <a:spcPct val="80000"/>
              </a:lnSpc>
            </a:pPr>
            <a:r>
              <a:rPr lang="en-US" sz="2000" b="1" dirty="0" smtClean="0">
                <a:solidFill>
                  <a:srgbClr val="002060"/>
                </a:solidFill>
              </a:rPr>
              <a:t>      -  ACI focused CAAFI began with Charleston growth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     -  Navy identified base needs</a:t>
            </a:r>
          </a:p>
          <a:p>
            <a:pPr>
              <a:lnSpc>
                <a:spcPct val="80000"/>
              </a:lnSpc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CAAFI/Navy/ Biomass Council /USDA set plan 9/13</a:t>
            </a: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v"/>
            </a:pPr>
            <a:endParaRPr lang="en-US" sz="2000" b="1" dirty="0" smtClean="0">
              <a:solidFill>
                <a:srgbClr val="002060"/>
              </a:solidFill>
            </a:endParaRPr>
          </a:p>
          <a:p>
            <a:pPr marL="457200" indent="-457200">
              <a:lnSpc>
                <a:spcPct val="80000"/>
              </a:lnSpc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rgbClr val="002060"/>
                </a:solidFill>
              </a:rPr>
              <a:t>SCCEBA selected leads submitting proposal 2/14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      -  county engagement set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      -  two fuel companies each proposal</a:t>
            </a:r>
          </a:p>
          <a:p>
            <a:pPr>
              <a:lnSpc>
                <a:spcPct val="80000"/>
              </a:lnSpc>
            </a:pP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      -  company benefits /requirements identified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95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0082" y="1183530"/>
            <a:ext cx="8943838" cy="333732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3600" b="1" dirty="0" smtClean="0">
                <a:solidFill>
                  <a:srgbClr val="002060"/>
                </a:solidFill>
              </a:rPr>
              <a:t>Consult with the “Farm to Fly 2.0” Team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CAAFI :  Steve Csonka (</a:t>
            </a:r>
            <a:r>
              <a:rPr lang="en-US" sz="2800" b="1" dirty="0" smtClean="0">
                <a:solidFill>
                  <a:srgbClr val="002060"/>
                </a:solidFill>
                <a:hlinkClick r:id="rId2"/>
              </a:rPr>
              <a:t>Csonka.caafi.ed@gmail.com</a:t>
            </a:r>
            <a:r>
              <a:rPr lang="en-US" sz="2800" b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               Rich Altman (</a:t>
            </a:r>
            <a:r>
              <a:rPr lang="en-US" sz="2800" b="1" dirty="0" smtClean="0">
                <a:solidFill>
                  <a:srgbClr val="002060"/>
                </a:solidFill>
                <a:hlinkClick r:id="rId3"/>
              </a:rPr>
              <a:t>rcbaltman@gmail.com</a:t>
            </a:r>
            <a:r>
              <a:rPr lang="en-US" sz="2800" b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               </a:t>
            </a:r>
            <a:r>
              <a:rPr lang="en-US" sz="2800" b="1" dirty="0" smtClean="0">
                <a:solidFill>
                  <a:srgbClr val="002060"/>
                </a:solidFill>
                <a:hlinkClick r:id="rId4"/>
              </a:rPr>
              <a:t>www.caafi.org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800" b="1" dirty="0" smtClean="0">
                <a:solidFill>
                  <a:srgbClr val="002060"/>
                </a:solidFill>
              </a:rPr>
              <a:t>USDA:    Chris Cassidy (</a:t>
            </a:r>
            <a:r>
              <a:rPr lang="en-US" sz="2800" b="1" dirty="0" smtClean="0">
                <a:solidFill>
                  <a:srgbClr val="002060"/>
                </a:solidFill>
                <a:hlinkClick r:id="rId5"/>
              </a:rPr>
              <a:t>chris.Cassidy@wdc.usda.gov</a:t>
            </a:r>
            <a:r>
              <a:rPr lang="en-US" sz="2800" b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                Vicki Walker (</a:t>
            </a:r>
            <a:r>
              <a:rPr lang="en-US" sz="2800" b="1" dirty="0" smtClean="0">
                <a:solidFill>
                  <a:srgbClr val="002060"/>
                </a:solidFill>
                <a:hlinkClick r:id="rId6"/>
              </a:rPr>
              <a:t>Vicki.walker@or.usda.gov</a:t>
            </a:r>
            <a:r>
              <a:rPr lang="en-US" sz="2800" b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                Tony Logan (</a:t>
            </a:r>
            <a:r>
              <a:rPr lang="en-US" sz="2800" b="1" dirty="0" smtClean="0">
                <a:solidFill>
                  <a:srgbClr val="002060"/>
                </a:solidFill>
                <a:hlinkClick r:id="rId7"/>
              </a:rPr>
              <a:t>tony.logan@oh.usda.gov</a:t>
            </a:r>
            <a:r>
              <a:rPr lang="en-US" sz="2800" b="1" dirty="0" smtClean="0">
                <a:solidFill>
                  <a:srgbClr val="002060"/>
                </a:solidFill>
              </a:rPr>
              <a:t>)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</a:rPr>
              <a:t>                </a:t>
            </a:r>
            <a:r>
              <a:rPr lang="en-US" sz="2800" b="1" dirty="0" err="1" smtClean="0">
                <a:solidFill>
                  <a:srgbClr val="002060"/>
                </a:solidFill>
              </a:rPr>
              <a:t>Todd.Campbell</a:t>
            </a:r>
            <a:r>
              <a:rPr lang="en-US" sz="2800" b="1" dirty="0" smtClean="0">
                <a:solidFill>
                  <a:srgbClr val="002060"/>
                </a:solidFill>
              </a:rPr>
              <a:t> (</a:t>
            </a:r>
            <a:r>
              <a:rPr lang="en-US" sz="2800" b="1" dirty="0" err="1" smtClean="0">
                <a:solidFill>
                  <a:srgbClr val="002060"/>
                </a:solidFill>
                <a:hlinkClick r:id="rId8"/>
              </a:rPr>
              <a:t>todd.Campbell@osec.usda,gov</a:t>
            </a:r>
            <a:r>
              <a:rPr lang="en-US" sz="2800" b="1" dirty="0" smtClean="0">
                <a:solidFill>
                  <a:srgbClr val="002060"/>
                </a:solidFill>
              </a:rPr>
              <a:t>)</a:t>
            </a:r>
          </a:p>
          <a:p>
            <a:pPr marL="0" indent="0">
              <a:lnSpc>
                <a:spcPct val="85000"/>
              </a:lnSpc>
              <a:buNone/>
            </a:pPr>
            <a:endParaRPr lang="en-US" sz="2800" b="1" dirty="0">
              <a:solidFill>
                <a:srgbClr val="002060"/>
              </a:solidFill>
            </a:endParaRPr>
          </a:p>
          <a:p>
            <a:pPr marL="0" indent="0" algn="ctr">
              <a:lnSpc>
                <a:spcPct val="85000"/>
              </a:lnSpc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Put F2F2 Model To Work for You!</a:t>
            </a:r>
          </a:p>
          <a:p>
            <a:pPr marL="0" indent="0">
              <a:buNone/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8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3200" b="1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3B2A1-A12A-4A0A-B1E2-43FEC22D2202}" type="slidenum">
              <a:rPr lang="en-US" smtClean="0">
                <a:solidFill>
                  <a:srgbClr val="073E87"/>
                </a:solidFill>
              </a:rPr>
              <a:pPr/>
              <a:t>74</a:t>
            </a:fld>
            <a:endParaRPr lang="en-US">
              <a:solidFill>
                <a:srgbClr val="073E87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3936" y="200325"/>
            <a:ext cx="8229600" cy="6143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Farm to Fly in your State / Province?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8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53842" y="219325"/>
            <a:ext cx="6928158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 smtClean="0">
                <a:solidFill>
                  <a:srgbClr val="000099"/>
                </a:solidFill>
              </a:rPr>
              <a:t>2. USDA Rural Business Enterprise Grant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742952"/>
            <a:ext cx="7772400" cy="1241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CT RBEG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supports many beneficial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activities that may boost 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the economy of the region, create jobs and could open the door for other 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ventures</a:t>
            </a:r>
            <a:r>
              <a:rPr lang="en-US" sz="1600" baseline="30000" dirty="0" smtClean="0">
                <a:solidFill>
                  <a:srgbClr val="000000"/>
                </a:solidFill>
                <a:cs typeface="Arial" charset="0"/>
              </a:rPr>
              <a:t>(1)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baseline="30000" dirty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In CT BDL, New England’s 2</a:t>
            </a:r>
            <a:r>
              <a:rPr lang="en-US" sz="1600" baseline="30000" dirty="0" smtClean="0">
                <a:solidFill>
                  <a:srgbClr val="000000"/>
                </a:solidFill>
                <a:cs typeface="Arial" charset="0"/>
              </a:rPr>
              <a:t>nd</a:t>
            </a:r>
            <a:r>
              <a:rPr lang="en-US" sz="1600" dirty="0" smtClean="0">
                <a:solidFill>
                  <a:srgbClr val="000000"/>
                </a:solidFill>
                <a:cs typeface="Arial" charset="0"/>
              </a:rPr>
              <a:t> largest airport, is located in rural land and qualified for RBEG grant to develop jobs and economic opportunity in Rural Connecticut. </a:t>
            </a:r>
            <a:endParaRPr lang="en-US" sz="1600" dirty="0">
              <a:solidFill>
                <a:srgbClr val="FFFFFF">
                  <a:lumMod val="95000"/>
                </a:srgbClr>
              </a:solidFill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4569770"/>
            <a:ext cx="52527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aseline="30000" dirty="0" smtClean="0">
                <a:solidFill>
                  <a:srgbClr val="000000"/>
                </a:solidFill>
                <a:cs typeface="Arial" charset="0"/>
              </a:rPr>
              <a:t>(1)</a:t>
            </a:r>
            <a:r>
              <a:rPr lang="en-US" sz="1200" dirty="0" smtClean="0">
                <a:solidFill>
                  <a:srgbClr val="000000"/>
                </a:solidFill>
                <a:cs typeface="Arial" charset="0"/>
              </a:rPr>
              <a:t>Please see </a:t>
            </a:r>
            <a:r>
              <a:rPr lang="en-US" sz="1200" dirty="0" smtClean="0">
                <a:solidFill>
                  <a:srgbClr val="000000"/>
                </a:solidFill>
                <a:cs typeface="Arial" charset="0"/>
                <a:hlinkClick r:id="rId2"/>
              </a:rPr>
              <a:t>www.rurdev.usda.gov/BCP_rbeg.html</a:t>
            </a:r>
            <a:r>
              <a:rPr lang="en-US" sz="1200" dirty="0" smtClean="0">
                <a:solidFill>
                  <a:srgbClr val="000000"/>
                </a:solidFill>
                <a:cs typeface="Arial" charset="0"/>
              </a:rPr>
              <a:t> for detailed information</a:t>
            </a:r>
            <a:endParaRPr lang="en-US" sz="12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54" y="2560840"/>
            <a:ext cx="3310401" cy="189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40600"/>
            <a:ext cx="1409700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36469"/>
            <a:ext cx="3029204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1638300" y="2686051"/>
            <a:ext cx="381000" cy="289322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>
            <a:stCxn id="5" idx="6"/>
            <a:endCxn id="7" idx="1"/>
          </p:cNvCxnSpPr>
          <p:nvPr/>
        </p:nvCxnSpPr>
        <p:spPr>
          <a:xfrm>
            <a:off x="2019300" y="2830712"/>
            <a:ext cx="1866900" cy="61356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998570" y="2228692"/>
            <a:ext cx="41454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charset="0"/>
              </a:rPr>
              <a:t>Bradley International Airport in Windsor Locks, CT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0649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453842" y="219325"/>
            <a:ext cx="6928158" cy="36552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z="2800" dirty="0">
                <a:solidFill>
                  <a:srgbClr val="000099"/>
                </a:solidFill>
              </a:rPr>
              <a:t>2</a:t>
            </a:r>
            <a:r>
              <a:rPr lang="en-US" sz="2800" dirty="0" smtClean="0">
                <a:solidFill>
                  <a:srgbClr val="000099"/>
                </a:solidFill>
              </a:rPr>
              <a:t>. USDA Rural Business Enterprise Grant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750" y="1358940"/>
            <a:ext cx="7810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Objective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Determine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the feasibility of constructing a renewable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fuel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production facility in rural North Central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Connecticut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Production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of jet fuel, diesel fuel, and heating oil is of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interest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Feedstocks: Municipal Solid Waste supplemented by biomass from farms, nurseries and other green waste streams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cs typeface="Arial" charset="0"/>
              </a:rPr>
              <a:t>Benefits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If results are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favorable, the proposed fuel production facility will boost the economy of the region, create jobs and could open the door for other 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ventures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852671"/>
            <a:ext cx="3960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 smtClean="0">
                <a:solidFill>
                  <a:srgbClr val="000000"/>
                </a:solidFill>
                <a:cs typeface="Arial" charset="0"/>
              </a:rPr>
              <a:t>Connecticut (CCAT) Project</a:t>
            </a:r>
            <a:endParaRPr lang="en-US" sz="2400" u="sng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49064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3440</Words>
  <Application>Microsoft Office PowerPoint</Application>
  <PresentationFormat>On-screen Show (16:9)</PresentationFormat>
  <Paragraphs>773</Paragraphs>
  <Slides>74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74</vt:i4>
      </vt:variant>
    </vt:vector>
  </HeadingPairs>
  <TitlesOfParts>
    <vt:vector size="80" baseType="lpstr">
      <vt:lpstr>Office Theme</vt:lpstr>
      <vt:lpstr>Default Design</vt:lpstr>
      <vt:lpstr>Waveform</vt:lpstr>
      <vt:lpstr>1_Office Theme</vt:lpstr>
      <vt:lpstr>Blank Presentation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Information about State of CT</vt:lpstr>
      <vt:lpstr>2. USDA Rural Business Enterprise Grant</vt:lpstr>
      <vt:lpstr>2. USDA Rural Business Enterprise Grant</vt:lpstr>
      <vt:lpstr>2. USDA Rural Business Enterprise Grant</vt:lpstr>
      <vt:lpstr>2. USDA Rural Business Enterprise Grant</vt:lpstr>
      <vt:lpstr>3. DLA Energy Alternative Fuels Program</vt:lpstr>
      <vt:lpstr>3. DLA Energy Alternative Fuels Program</vt:lpstr>
      <vt:lpstr>4. Creating / Leveraging Opportunities</vt:lpstr>
      <vt:lpstr>4. Creating / Leveraging Opportunities</vt:lpstr>
      <vt:lpstr>4. Creating / Leveraging Opportunities</vt:lpstr>
      <vt:lpstr>PowerPoint Presentation</vt:lpstr>
      <vt:lpstr>PowerPoint Presentation</vt:lpstr>
      <vt:lpstr>PowerPoint Presentation</vt:lpstr>
      <vt:lpstr>PowerPoint Presentation</vt:lpstr>
      <vt:lpstr>COST EFFECTIVE ALGAE PRODUCTION IN NORTHEAST / NEW-ENGLAND</vt:lpstr>
      <vt:lpstr>PowerPoint Presentation</vt:lpstr>
      <vt:lpstr>Vermont “Bottoms-Up” Developments &amp; Targeting Algal Biofuel Technology Scale-Up</vt:lpstr>
      <vt:lpstr>Vermont/GSR Resume</vt:lpstr>
      <vt:lpstr>PowerPoint Presentation</vt:lpstr>
      <vt:lpstr>PowerPoint Presentation</vt:lpstr>
      <vt:lpstr>PowerPoint Presentation</vt:lpstr>
      <vt:lpstr>VERMONT RBEG - BENCHMARK FOR SUCCESS</vt:lpstr>
      <vt:lpstr>Benefits of ongoing VT RBEG project</vt:lpstr>
      <vt:lpstr>PowerPoint Presentation</vt:lpstr>
      <vt:lpstr>Thank You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 to Commercialization with Example Partners + Funding Sources</vt:lpstr>
      <vt:lpstr>Path to Commercialization – Critical Role of Loan Guarantees in Advanced Biofuels to Market</vt:lpstr>
      <vt:lpstr>Take Off Recommendation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Farm Bill 2014</vt:lpstr>
      <vt:lpstr>Farm Bill 2014</vt:lpstr>
      <vt:lpstr>Farm Bill 2014</vt:lpstr>
      <vt:lpstr>PowerPoint Presentation</vt:lpstr>
      <vt:lpstr>Algae</vt:lpstr>
      <vt:lpstr>Algae</vt:lpstr>
      <vt:lpstr>Feedstock Diversification </vt:lpstr>
      <vt:lpstr>Feedstock Diversification </vt:lpstr>
      <vt:lpstr>Feedstock Diversification </vt:lpstr>
      <vt:lpstr>Feedstock Densification</vt:lpstr>
      <vt:lpstr>PowerPoint Presentation</vt:lpstr>
      <vt:lpstr>PowerPoint Presentation</vt:lpstr>
      <vt:lpstr>Advanced Aviation Biofuels</vt:lpstr>
      <vt:lpstr>Advanced Aviation Biofuels</vt:lpstr>
      <vt:lpstr>Advanced Aviation Biofuels</vt:lpstr>
      <vt:lpstr>PowerPoint Presentation</vt:lpstr>
      <vt:lpstr>Thank You</vt:lpstr>
      <vt:lpstr>PowerPoint Presentation</vt:lpstr>
      <vt:lpstr>“Farm to Fly” State/Local Initiatives        Success Model Lessons ….       Building Future Projects   </vt:lpstr>
      <vt:lpstr>“Farm to Fly” State/Local Progression</vt:lpstr>
      <vt:lpstr>“Farm to Fly” Key Lessons from States</vt:lpstr>
      <vt:lpstr>All Projects are Unique / Local</vt:lpstr>
      <vt:lpstr>Feedstock Focused Supply chain</vt:lpstr>
      <vt:lpstr>PowerPoint Presentation</vt:lpstr>
      <vt:lpstr>South Carolina “Farm to Fly” Next</vt:lpstr>
      <vt:lpstr>   South Carolina – New Initiatives </vt:lpstr>
      <vt:lpstr>   Strong SC Team Leading, Supporting </vt:lpstr>
      <vt:lpstr>SC Aviation Demand Strong 200M+ usg with Growth and Supply Security Needs </vt:lpstr>
      <vt:lpstr>   SC RBEG Goals / Pathways Set </vt:lpstr>
      <vt:lpstr>Farm to Fly in your State / Province?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carolel</dc:creator>
  <cp:lastModifiedBy>AVI-SPL</cp:lastModifiedBy>
  <cp:revision>32</cp:revision>
  <dcterms:created xsi:type="dcterms:W3CDTF">2011-11-23T16:12:52Z</dcterms:created>
  <dcterms:modified xsi:type="dcterms:W3CDTF">2014-01-29T15:36:21Z</dcterms:modified>
</cp:coreProperties>
</file>